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8.xml" ContentType="application/vnd.openxmlformats-officedocument.themeOverride+xml"/>
  <Override PartName="/ppt/tags/tag21.xml" ContentType="application/vnd.openxmlformats-officedocument.presentationml.tags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theme/themeOverride10.xml" ContentType="application/vnd.openxmlformats-officedocument.themeOverride+xml"/>
  <Override PartName="/ppt/tags/tag23.xml" ContentType="application/vnd.openxmlformats-officedocument.presentationml.tags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2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32.xml" ContentType="application/vnd.openxmlformats-officedocument.themeOverride+xml"/>
  <Override PartName="/ppt/tags/tag33.xml" ContentType="application/vnd.openxmlformats-officedocument.presentationml.tags+xml"/>
  <Override PartName="/ppt/theme/themeOverride33.xml" ContentType="application/vnd.openxmlformats-officedocument.themeOverride+xml"/>
  <Override PartName="/ppt/tags/tag34.xml" ContentType="application/vnd.openxmlformats-officedocument.presentationml.tags+xml"/>
  <Override PartName="/ppt/theme/themeOverride3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5.xml" ContentType="application/vnd.openxmlformats-officedocument.themeOverride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4" r:id="rId27"/>
    <p:sldId id="292" r:id="rId28"/>
  </p:sldIdLst>
  <p:sldSz cx="9144000" cy="6858000" type="screen4x3"/>
  <p:notesSz cx="6858000" cy="9144000"/>
  <p:embeddedFontLst>
    <p:embeddedFont>
      <p:font typeface="SwissReSans" panose="020B0604020202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  <p:embeddedFont>
      <p:font typeface="ＭＳ Ｐゴシック" panose="020B0600070205080204" pitchFamily="34" charset="-128"/>
      <p:regular r:id="rId36"/>
    </p:embeddedFont>
    <p:embeddedFont>
      <p:font typeface="SwissReSans Light" panose="020B0504020202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488" y="-108"/>
      </p:cViewPr>
      <p:guideLst>
        <p:guide orient="horz" pos="164"/>
        <p:guide orient="horz" pos="436"/>
        <p:guide orient="horz" pos="1026"/>
        <p:guide orient="horz" pos="3793"/>
        <p:guide pos="431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23/04/2015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23.04.2015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66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C3D62-11E2-4ACA-BB85-B7045077CE4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26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1E021-CED9-4D80-923F-EAA969AB17DD}" type="slidenum">
              <a:rPr lang="en-GB"/>
              <a:pPr/>
              <a:t>7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endParaRPr lang="fr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09AC2-60EC-45C2-A056-0A91623387C2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279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izenplatzhalt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CH" dirty="0"/>
          </a:p>
        </p:txBody>
      </p:sp>
      <p:sp>
        <p:nvSpPr>
          <p:cNvPr id="279556" name="Foliennummernplatzhalt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1" tIns="47960" rIns="92231" bIns="47960" anchor="b"/>
          <a:lstStyle/>
          <a:p>
            <a:pPr algn="r">
              <a:buClrTx/>
              <a:buSzTx/>
              <a:buFontTx/>
              <a:buNone/>
            </a:pPr>
            <a:fld id="{1768D518-9E17-49FD-88D2-427EC7273C60}" type="slidenum">
              <a:rPr lang="en-GB" sz="1200">
                <a:solidFill>
                  <a:srgbClr val="000000"/>
                </a:solidFill>
              </a:rPr>
              <a:pPr algn="r">
                <a:buClrTx/>
                <a:buSzTx/>
                <a:buFontTx/>
                <a:buNone/>
              </a:pPr>
              <a:t>17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1E021-CED9-4D80-923F-EAA969AB17DD}" type="slidenum">
              <a:rPr lang="en-GB"/>
              <a:pPr/>
              <a:t>19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endParaRPr lang="fr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5" cy="32451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575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10"/>
            <a:ext cx="924430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575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10"/>
            <a:ext cx="924430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575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10"/>
            <a:ext cx="924430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noProof="1" smtClean="0"/>
              <a:t>Select an image from the Brandic menu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noProof="1" smtClean="0"/>
              <a:t>Select an image from the Brandic menu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0432" y="6472238"/>
            <a:ext cx="215256" cy="182562"/>
          </a:xfrm>
        </p:spPr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4"/>
            </p:custDataLst>
          </p:nvPr>
        </p:nvSpPr>
        <p:spPr bwMode="black">
          <a:xfrm>
            <a:off x="2340496" y="6505575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460432" y="6472238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10"/>
            <a:ext cx="924430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2" Type="http://schemas.microsoft.com/office/2007/relationships/media" Target="../media/media2.wmv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31.xml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/>
          </p:cNvPicPr>
          <p:nvPr>
            <p:ph type="pic" sz="quarter" idx="12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Natural catastrophe risk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Quantification for insurance and reinsurance</a:t>
            </a:r>
          </a:p>
          <a:p>
            <a:endParaRPr lang="en-GB" sz="1400" dirty="0" smtClean="0"/>
          </a:p>
          <a:p>
            <a:r>
              <a:rPr lang="en-GB" sz="1400" dirty="0" smtClean="0"/>
              <a:t>Andreas Schraft, Head Catastrophe Perils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5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Tropical cyclones in the north Atlantic historical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sp>
        <p:nvSpPr>
          <p:cNvPr id="4" name="Oval 3"/>
          <p:cNvSpPr/>
          <p:nvPr/>
        </p:nvSpPr>
        <p:spPr>
          <a:xfrm>
            <a:off x="3889485" y="3610581"/>
            <a:ext cx="682515" cy="6825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7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Tropical cyclones in the north Atlantic historical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sp>
        <p:nvSpPr>
          <p:cNvPr id="4" name="Oval 3"/>
          <p:cNvSpPr/>
          <p:nvPr/>
        </p:nvSpPr>
        <p:spPr>
          <a:xfrm>
            <a:off x="3889485" y="3610581"/>
            <a:ext cx="682515" cy="6825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9665" y="3610581"/>
            <a:ext cx="2672383" cy="1774680"/>
            <a:chOff x="1799665" y="3610581"/>
            <a:chExt cx="2672383" cy="1774680"/>
          </a:xfrm>
        </p:grpSpPr>
        <p:grpSp>
          <p:nvGrpSpPr>
            <p:cNvPr id="5" name="Group 4"/>
            <p:cNvGrpSpPr/>
            <p:nvPr/>
          </p:nvGrpSpPr>
          <p:grpSpPr>
            <a:xfrm>
              <a:off x="1799665" y="3908647"/>
              <a:ext cx="1476614" cy="1476614"/>
              <a:chOff x="1799665" y="3908647"/>
              <a:chExt cx="1476614" cy="147661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9665" y="3908647"/>
                <a:ext cx="1476614" cy="1476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Oval 1"/>
              <p:cNvSpPr/>
              <p:nvPr/>
            </p:nvSpPr>
            <p:spPr>
              <a:xfrm>
                <a:off x="1826742" y="3944159"/>
                <a:ext cx="1413506" cy="1413505"/>
              </a:xfrm>
              <a:prstGeom prst="ellipse">
                <a:avLst/>
              </a:pr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latin typeface="SwissReSans" pitchFamily="34" charset="0"/>
                </a:endParaRPr>
              </a:p>
            </p:txBody>
          </p:sp>
        </p:grpSp>
        <p:cxnSp>
          <p:nvCxnSpPr>
            <p:cNvPr id="7" name="Straight Connector 6"/>
            <p:cNvCxnSpPr>
              <a:stCxn id="4" idx="0"/>
              <a:endCxn id="2050" idx="0"/>
            </p:cNvCxnSpPr>
            <p:nvPr/>
          </p:nvCxnSpPr>
          <p:spPr>
            <a:xfrm flipH="1">
              <a:off x="2537972" y="3610581"/>
              <a:ext cx="1692771" cy="29806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4184266"/>
              <a:ext cx="1700248" cy="11645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31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Tropical cyclones in the north Atlantic historical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sp>
        <p:nvSpPr>
          <p:cNvPr id="4" name="Oval 3"/>
          <p:cNvSpPr/>
          <p:nvPr/>
        </p:nvSpPr>
        <p:spPr>
          <a:xfrm>
            <a:off x="3889485" y="3610581"/>
            <a:ext cx="682515" cy="6825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9665" y="3610581"/>
            <a:ext cx="2672383" cy="1774680"/>
            <a:chOff x="1799665" y="3610581"/>
            <a:chExt cx="2672383" cy="1774680"/>
          </a:xfrm>
        </p:grpSpPr>
        <p:grpSp>
          <p:nvGrpSpPr>
            <p:cNvPr id="5" name="Group 4"/>
            <p:cNvGrpSpPr/>
            <p:nvPr/>
          </p:nvGrpSpPr>
          <p:grpSpPr>
            <a:xfrm>
              <a:off x="1799665" y="3908647"/>
              <a:ext cx="1476614" cy="1476614"/>
              <a:chOff x="1799665" y="3908647"/>
              <a:chExt cx="1476614" cy="147661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9665" y="3908647"/>
                <a:ext cx="1476614" cy="1476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Oval 1"/>
              <p:cNvSpPr/>
              <p:nvPr/>
            </p:nvSpPr>
            <p:spPr>
              <a:xfrm>
                <a:off x="1826742" y="3944159"/>
                <a:ext cx="1413506" cy="1413505"/>
              </a:xfrm>
              <a:prstGeom prst="ellipse">
                <a:avLst/>
              </a:prstGeom>
              <a:noFill/>
              <a:ln w="635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>
                  <a:latin typeface="SwissReSans" pitchFamily="34" charset="0"/>
                </a:endParaRPr>
              </a:p>
            </p:txBody>
          </p:sp>
        </p:grpSp>
        <p:cxnSp>
          <p:nvCxnSpPr>
            <p:cNvPr id="7" name="Straight Connector 6"/>
            <p:cNvCxnSpPr>
              <a:stCxn id="4" idx="0"/>
              <a:endCxn id="2050" idx="0"/>
            </p:cNvCxnSpPr>
            <p:nvPr/>
          </p:nvCxnSpPr>
          <p:spPr>
            <a:xfrm flipH="1">
              <a:off x="2537972" y="3610581"/>
              <a:ext cx="1692771" cy="29806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4184266"/>
              <a:ext cx="1700248" cy="11645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55576" y="5385261"/>
            <a:ext cx="8388424" cy="852051"/>
            <a:chOff x="755576" y="5385261"/>
            <a:chExt cx="8388424" cy="852051"/>
          </a:xfrm>
        </p:grpSpPr>
        <p:sp>
          <p:nvSpPr>
            <p:cNvPr id="12" name="Rectangle 11"/>
            <p:cNvSpPr/>
            <p:nvPr/>
          </p:nvSpPr>
          <p:spPr>
            <a:xfrm>
              <a:off x="755651" y="5385261"/>
              <a:ext cx="8388349" cy="8520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576" y="5517232"/>
              <a:ext cx="806489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Even 100 years worth of historical events are not enough to fully reflect risk.</a:t>
              </a:r>
              <a:endParaRPr lang="en-GB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2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04248" y="1628800"/>
            <a:ext cx="2339752" cy="4608512"/>
          </a:xfrm>
          <a:prstGeom prst="rect">
            <a:avLst/>
          </a:prstGeom>
          <a:solidFill>
            <a:srgbClr val="CFDB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020272" y="1628775"/>
            <a:ext cx="18002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SzPct val="80000"/>
            </a:pPr>
            <a:r>
              <a:rPr lang="en-GB" sz="1600" dirty="0" smtClean="0">
                <a:latin typeface="SwissReSans" pitchFamily="34" charset="0"/>
              </a:rPr>
              <a:t>Hurricane </a:t>
            </a:r>
            <a:r>
              <a:rPr lang="en-GB" sz="1600" dirty="0" err="1" smtClean="0">
                <a:latin typeface="SwissReSans" pitchFamily="34" charset="0"/>
              </a:rPr>
              <a:t>Kathrina</a:t>
            </a:r>
            <a:r>
              <a:rPr lang="en-GB" sz="1600" dirty="0" smtClean="0">
                <a:latin typeface="SwissReSans" pitchFamily="34" charset="0"/>
              </a:rPr>
              <a:t> with daughter </a:t>
            </a:r>
            <a:r>
              <a:rPr lang="en-GB" sz="1600" dirty="0">
                <a:latin typeface="SwissReSans" pitchFamily="34" charset="0"/>
              </a:rPr>
              <a:t>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2B90-D443-41CE-9966-91D2310CA69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F4DBC"/>
                </a:solidFill>
              </a14:hiddenFill>
            </a:ext>
          </a:extLst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Creating additional events </a:t>
            </a:r>
            <a:br>
              <a:rPr lang="en-GB" dirty="0" smtClean="0">
                <a:solidFill>
                  <a:srgbClr val="0F4DBC"/>
                </a:solidFill>
              </a:rPr>
            </a:br>
            <a:r>
              <a:rPr lang="en-GB" dirty="0" smtClean="0">
                <a:solidFill>
                  <a:srgbClr val="0F4DBC"/>
                </a:solidFill>
              </a:rPr>
              <a:t>based on physical correlation</a:t>
            </a:r>
            <a:endParaRPr lang="en-GB" dirty="0">
              <a:solidFill>
                <a:srgbClr val="0F4DBC"/>
              </a:solidFill>
            </a:endParaRPr>
          </a:p>
        </p:txBody>
      </p:sp>
      <p:pic>
        <p:nvPicPr>
          <p:cNvPr id="3" name="2005_katrina_incldaughters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964" y="164705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2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>
                <a:solidFill>
                  <a:srgbClr val="0F4DBC"/>
                </a:solidFill>
              </a:rPr>
              <a:t>Tropical cyclones in the north Atlantic </a:t>
            </a:r>
            <a:r>
              <a:rPr lang="en-GB" dirty="0" smtClean="0">
                <a:solidFill>
                  <a:srgbClr val="0F4DBC"/>
                </a:solidFill>
              </a:rPr>
              <a:t>- </a:t>
            </a:r>
            <a:r>
              <a:rPr lang="en-GB" dirty="0">
                <a:solidFill>
                  <a:srgbClr val="0F4DBC"/>
                </a:solidFill>
              </a:rPr>
              <a:t>h</a:t>
            </a:r>
            <a:r>
              <a:rPr lang="en-GB" dirty="0" smtClean="0">
                <a:solidFill>
                  <a:srgbClr val="0F4DBC"/>
                </a:solidFill>
              </a:rPr>
              <a:t>istorical and probabilistic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57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>
                <a:solidFill>
                  <a:srgbClr val="0F4DBC"/>
                </a:solidFill>
              </a:rPr>
              <a:t>Tropical cyclones in the north Atlantic </a:t>
            </a:r>
            <a:r>
              <a:rPr lang="en-GB" dirty="0" smtClean="0">
                <a:solidFill>
                  <a:srgbClr val="0F4DBC"/>
                </a:solidFill>
              </a:rPr>
              <a:t>- </a:t>
            </a:r>
            <a:r>
              <a:rPr lang="en-GB" dirty="0">
                <a:solidFill>
                  <a:srgbClr val="0F4DBC"/>
                </a:solidFill>
              </a:rPr>
              <a:t>h</a:t>
            </a:r>
            <a:r>
              <a:rPr lang="en-GB" dirty="0" smtClean="0">
                <a:solidFill>
                  <a:srgbClr val="0F4DBC"/>
                </a:solidFill>
              </a:rPr>
              <a:t>istorical and probabilistic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pic>
        <p:nvPicPr>
          <p:cNvPr id="17" name="Picture 26" descr="TCNA_tc_tracks_orig_pr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85" y="1628801"/>
            <a:ext cx="6067815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755576" y="4221088"/>
            <a:ext cx="2179637" cy="534987"/>
            <a:chOff x="297" y="2685"/>
            <a:chExt cx="1373" cy="337"/>
          </a:xfrm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297" y="2779"/>
              <a:ext cx="272" cy="4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728B8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800" tIns="64800" rIns="64800" bIns="6480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07" y="2685"/>
              <a:ext cx="106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28B8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728B8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3680" tIns="53680" rIns="53680" bIns="53680">
              <a:spAutoFit/>
            </a:bodyPr>
            <a:lstStyle>
              <a:lvl1pPr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1pPr>
              <a:lvl2pPr marL="379413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2pPr>
              <a:lvl3pPr marL="757238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3pPr>
              <a:lvl4pPr marL="1136650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4pPr>
              <a:lvl5pPr marL="1514475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5pPr>
              <a:lvl6pPr marL="19716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6pPr>
              <a:lvl7pPr marL="24288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7pPr>
              <a:lvl8pPr marL="28860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8pPr>
              <a:lvl9pPr marL="33432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sz="1500" dirty="0" smtClean="0">
                  <a:solidFill>
                    <a:srgbClr val="000000"/>
                  </a:solidFill>
                </a:rPr>
                <a:t>probabilistic</a:t>
              </a:r>
              <a:r>
                <a:rPr lang="en-GB" sz="1300" dirty="0" smtClean="0">
                  <a:solidFill>
                    <a:srgbClr val="000000"/>
                  </a:solidFill>
                </a:rPr>
                <a:t/>
              </a:r>
              <a:br>
                <a:rPr lang="en-GB" sz="1300" dirty="0" smtClean="0">
                  <a:solidFill>
                    <a:srgbClr val="000000"/>
                  </a:solidFill>
                </a:rPr>
              </a:br>
              <a:r>
                <a:rPr lang="en-GB" sz="1300" dirty="0" smtClean="0">
                  <a:solidFill>
                    <a:srgbClr val="000000"/>
                  </a:solidFill>
                </a:rPr>
                <a:t>~20</a:t>
              </a:r>
              <a:r>
                <a:rPr lang="en-GB" altLang="ja-JP" sz="1300" dirty="0" smtClean="0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GB" sz="1300" dirty="0" smtClean="0">
                  <a:solidFill>
                    <a:srgbClr val="000000"/>
                  </a:solidFill>
                </a:rPr>
                <a:t>000 years</a:t>
              </a:r>
              <a:endParaRPr lang="en-GB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2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>
                <a:solidFill>
                  <a:srgbClr val="0F4DBC"/>
                </a:solidFill>
              </a:rPr>
              <a:t>Tropical cyclones in the north Atlantic </a:t>
            </a:r>
            <a:r>
              <a:rPr lang="en-GB" dirty="0" smtClean="0">
                <a:solidFill>
                  <a:srgbClr val="0F4DBC"/>
                </a:solidFill>
              </a:rPr>
              <a:t>- </a:t>
            </a:r>
            <a:r>
              <a:rPr lang="en-GB" dirty="0">
                <a:solidFill>
                  <a:srgbClr val="0F4DBC"/>
                </a:solidFill>
              </a:rPr>
              <a:t>h</a:t>
            </a:r>
            <a:r>
              <a:rPr lang="en-GB" dirty="0" smtClean="0">
                <a:solidFill>
                  <a:srgbClr val="0F4DBC"/>
                </a:solidFill>
              </a:rPr>
              <a:t>istorical and probabilistic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pic>
        <p:nvPicPr>
          <p:cNvPr id="17" name="Picture 26" descr="TCNA_tc_tracks_orig_pr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85" y="1628801"/>
            <a:ext cx="6067815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755576" y="4221088"/>
            <a:ext cx="2179637" cy="534987"/>
            <a:chOff x="297" y="2685"/>
            <a:chExt cx="1373" cy="337"/>
          </a:xfrm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297" y="2779"/>
              <a:ext cx="272" cy="4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728B8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4800" tIns="64800" rIns="64800" bIns="6480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07" y="2685"/>
              <a:ext cx="106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28B8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728B8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53680" tIns="53680" rIns="53680" bIns="53680">
              <a:spAutoFit/>
            </a:bodyPr>
            <a:lstStyle>
              <a:lvl1pPr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1pPr>
              <a:lvl2pPr marL="379413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2pPr>
              <a:lvl3pPr marL="757238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3pPr>
              <a:lvl4pPr marL="1136650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4pPr>
              <a:lvl5pPr marL="1514475" defTabSz="757238"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5pPr>
              <a:lvl6pPr marL="19716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6pPr>
              <a:lvl7pPr marL="24288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7pPr>
              <a:lvl8pPr marL="28860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8pPr>
              <a:lvl9pPr marL="3343275" defTabSz="757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wissReSan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sz="1500" dirty="0" smtClean="0">
                  <a:solidFill>
                    <a:srgbClr val="000000"/>
                  </a:solidFill>
                </a:rPr>
                <a:t>probabilistic</a:t>
              </a:r>
              <a:r>
                <a:rPr lang="en-GB" sz="1300" dirty="0" smtClean="0">
                  <a:solidFill>
                    <a:srgbClr val="000000"/>
                  </a:solidFill>
                </a:rPr>
                <a:t/>
              </a:r>
              <a:br>
                <a:rPr lang="en-GB" sz="1300" dirty="0" smtClean="0">
                  <a:solidFill>
                    <a:srgbClr val="000000"/>
                  </a:solidFill>
                </a:rPr>
              </a:br>
              <a:r>
                <a:rPr lang="en-GB" sz="1300" dirty="0" smtClean="0">
                  <a:solidFill>
                    <a:srgbClr val="000000"/>
                  </a:solidFill>
                </a:rPr>
                <a:t>~20</a:t>
              </a:r>
              <a:r>
                <a:rPr lang="en-GB" altLang="ja-JP" sz="1300" dirty="0" smtClean="0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GB" sz="1300" dirty="0" smtClean="0">
                  <a:solidFill>
                    <a:srgbClr val="000000"/>
                  </a:solidFill>
                </a:rPr>
                <a:t>000 years</a:t>
              </a:r>
              <a:endParaRPr lang="en-GB" sz="15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5576" y="5385261"/>
            <a:ext cx="8388424" cy="852051"/>
            <a:chOff x="755576" y="5385261"/>
            <a:chExt cx="8388424" cy="852051"/>
          </a:xfrm>
        </p:grpSpPr>
        <p:sp>
          <p:nvSpPr>
            <p:cNvPr id="14" name="Rectangle 13"/>
            <p:cNvSpPr/>
            <p:nvPr/>
          </p:nvSpPr>
          <p:spPr>
            <a:xfrm>
              <a:off x="755651" y="5385261"/>
              <a:ext cx="8388349" cy="8520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576" y="5517232"/>
              <a:ext cx="8064896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Probabilistic event set aims at reflecting full range of possible storms. </a:t>
              </a:r>
              <a:endParaRPr lang="en-GB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2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Hazard footprint: Maximum </a:t>
            </a:r>
            <a:r>
              <a:rPr lang="en-GB" dirty="0" err="1" smtClean="0"/>
              <a:t>windspeed</a:t>
            </a:r>
            <a:r>
              <a:rPr lang="en-GB" dirty="0" smtClean="0"/>
              <a:t> experienced by each point affected by a storm.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About 200'000  tropical cyclone footprints are prepared in the event / hazard database and used for ratings.</a:t>
            </a:r>
          </a:p>
          <a:p>
            <a:endParaRPr lang="en-GB" dirty="0"/>
          </a:p>
        </p:txBody>
      </p:sp>
      <p:sp>
        <p:nvSpPr>
          <p:cNvPr id="278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 footprints</a:t>
            </a:r>
            <a:endParaRPr lang="en-GB" dirty="0"/>
          </a:p>
        </p:txBody>
      </p:sp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4" cstate="print"/>
          <a:srcRect t="16164" b="18852"/>
          <a:stretch>
            <a:fillRect/>
          </a:stretch>
        </p:blipFill>
        <p:spPr bwMode="auto">
          <a:xfrm>
            <a:off x="1695078" y="2825165"/>
            <a:ext cx="5541218" cy="3196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8534" name="Rectangle 11"/>
          <p:cNvSpPr>
            <a:spLocks noChangeArrowheads="1"/>
          </p:cNvSpPr>
          <p:nvPr/>
        </p:nvSpPr>
        <p:spPr bwMode="auto">
          <a:xfrm>
            <a:off x="3779912" y="2828149"/>
            <a:ext cx="3414673" cy="60085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MultiSNAP</a:t>
            </a:r>
            <a:r>
              <a:rPr lang="en-GB" sz="1600" b="1" dirty="0" smtClean="0">
                <a:solidFill>
                  <a:schemeClr val="bg1"/>
                </a:solidFill>
              </a:rPr>
              <a:t> v11 footprint of Katrina 2005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33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Wind damage depends on wind speed. Higher wind speeds lead to higher damage. However, loss data from storm events shows huge scatter.</a:t>
            </a:r>
          </a:p>
          <a:p>
            <a:r>
              <a:rPr lang="en-GB" dirty="0" smtClean="0"/>
              <a:t>Therefore, buildings need to be classified and described in detail, to be able to describe the behaviour in the model.</a:t>
            </a:r>
          </a:p>
          <a:p>
            <a:r>
              <a:rPr lang="en-GB" dirty="0" smtClean="0"/>
              <a:t>Classifications and descriptors we use include</a:t>
            </a:r>
          </a:p>
          <a:p>
            <a:pPr lvl="1"/>
            <a:r>
              <a:rPr lang="en-GB" dirty="0" smtClean="0"/>
              <a:t>roof types, e.g</a:t>
            </a:r>
            <a:r>
              <a:rPr lang="en-GB" dirty="0"/>
              <a:t>. </a:t>
            </a:r>
            <a:r>
              <a:rPr lang="en-GB" dirty="0" smtClean="0"/>
              <a:t>concrete tiles, </a:t>
            </a:r>
            <a:r>
              <a:rPr lang="en-GB" dirty="0"/>
              <a:t>clay tiles, single ply </a:t>
            </a:r>
            <a:r>
              <a:rPr lang="en-GB" dirty="0" smtClean="0"/>
              <a:t>membrane, wood shingles, metal sheeting</a:t>
            </a:r>
          </a:p>
          <a:p>
            <a:pPr lvl="1"/>
            <a:r>
              <a:rPr lang="en-GB" dirty="0" smtClean="0"/>
              <a:t>construction  type</a:t>
            </a:r>
          </a:p>
          <a:p>
            <a:pPr lvl="1"/>
            <a:r>
              <a:rPr lang="en-GB" dirty="0" smtClean="0"/>
              <a:t>number of </a:t>
            </a:r>
            <a:r>
              <a:rPr lang="en-GB" dirty="0" err="1" smtClean="0"/>
              <a:t>storys</a:t>
            </a:r>
            <a:endParaRPr lang="en-GB" dirty="0" smtClean="0"/>
          </a:p>
          <a:p>
            <a:pPr lvl="1"/>
            <a:r>
              <a:rPr lang="en-GB" dirty="0" smtClean="0"/>
              <a:t>occupancy, e.g. residential, commercial, healthcare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Vulnerability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07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57489"/>
            <a:r>
              <a:rPr lang="en-GB" dirty="0" smtClean="0"/>
              <a:t>Four elements to model losses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214461" y="2613956"/>
            <a:ext cx="3237859" cy="647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700" dirty="0"/>
              <a:t> </a:t>
            </a:r>
            <a:r>
              <a:rPr lang="en-GB" sz="1500" dirty="0" smtClean="0"/>
              <a:t>What is covered?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smtClean="0"/>
              <a:t>Where?                         How?</a:t>
            </a:r>
            <a:r>
              <a:rPr lang="en-GB" sz="1700" dirty="0" smtClean="0"/>
              <a:t>        </a:t>
            </a:r>
            <a:endParaRPr lang="en-GB" sz="1700" dirty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784179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Hazard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505734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Vulnerability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214461" y="1628800"/>
            <a:ext cx="1476535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Value distribution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923189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Coverage conditions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5" cstate="print"/>
          <a:srcRect r="7056"/>
          <a:stretch>
            <a:fillRect/>
          </a:stretch>
        </p:blipFill>
        <p:spPr bwMode="auto">
          <a:xfrm>
            <a:off x="2505734" y="3629049"/>
            <a:ext cx="1512454" cy="163693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5923189" y="3627688"/>
            <a:ext cx="1512454" cy="16355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Insurance sums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Limits </a:t>
            </a:r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Excess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Exclusions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/>
              <a:t>etc. 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7472" y="3495699"/>
            <a:ext cx="1674091" cy="1890032"/>
            <a:chOff x="1722" y="2791"/>
            <a:chExt cx="1305" cy="1389"/>
          </a:xfrm>
        </p:grpSpPr>
        <p:pic>
          <p:nvPicPr>
            <p:cNvPr id="1040" name="Picture 11" descr="track"/>
            <p:cNvPicPr>
              <a:picLocks noChangeAspect="1" noChangeArrowheads="1"/>
            </p:cNvPicPr>
            <p:nvPr/>
          </p:nvPicPr>
          <p:blipFill>
            <a:blip r:embed="rId6" cstate="print"/>
            <a:srcRect l="6079" r="6079"/>
            <a:stretch>
              <a:fillRect/>
            </a:stretch>
          </p:blipFill>
          <p:spPr bwMode="auto">
            <a:xfrm>
              <a:off x="1722" y="2791"/>
              <a:ext cx="1305" cy="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Text Box 12"/>
            <p:cNvSpPr txBox="1">
              <a:spLocks noChangeArrowheads="1"/>
            </p:cNvSpPr>
            <p:nvPr/>
          </p:nvSpPr>
          <p:spPr bwMode="auto">
            <a:xfrm>
              <a:off x="2416" y="3019"/>
              <a:ext cx="558" cy="44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64800" tIns="64800" rIns="64800" bIns="648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Example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Hurricane “Charley”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Aug 2004</a:t>
              </a:r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97007" y="2613957"/>
            <a:ext cx="1512454" cy="616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algn="ctr">
              <a:lnSpc>
                <a:spcPct val="110000"/>
              </a:lnSpc>
            </a:pPr>
            <a:r>
              <a:rPr lang="en-GB" sz="1500" dirty="0" smtClean="0"/>
              <a:t>How often? How strong?</a:t>
            </a:r>
            <a:endParaRPr lang="en-GB" sz="1500" dirty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505734" y="2613957"/>
            <a:ext cx="1512454" cy="616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algn="ctr">
              <a:lnSpc>
                <a:spcPct val="110000"/>
              </a:lnSpc>
            </a:pPr>
            <a:r>
              <a:rPr lang="en-GB" sz="1500" dirty="0" smtClean="0"/>
              <a:t>How well built and protected?</a:t>
            </a:r>
            <a:endParaRPr lang="en-GB" sz="1500" dirty="0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91841"/>
              </p:ext>
            </p:extLst>
          </p:nvPr>
        </p:nvGraphicFramePr>
        <p:xfrm>
          <a:off x="4250381" y="3627688"/>
          <a:ext cx="1512454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7" imgW="2866667" imgH="2610214" progId="">
                  <p:embed/>
                </p:oleObj>
              </mc:Choice>
              <mc:Fallback>
                <p:oleObj name="Photo Editor Photo" r:id="rId7" imgW="2866667" imgH="26102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381" y="3627688"/>
                        <a:ext cx="1512454" cy="16383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99C50E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5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insurers and reinsurers need catastrophe models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3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 are not perfect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8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4077072"/>
            <a:ext cx="7992888" cy="19442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b="1" dirty="0" smtClean="0"/>
              <a:t>Chile: </a:t>
            </a:r>
            <a:r>
              <a:rPr lang="en-GB" sz="1600" dirty="0" smtClean="0"/>
              <a:t>Significant losses from industrial facilities, mainly due to business interruption</a:t>
            </a:r>
          </a:p>
          <a:p>
            <a:pPr>
              <a:spcBef>
                <a:spcPts val="600"/>
              </a:spcBef>
            </a:pPr>
            <a:r>
              <a:rPr lang="en-GB" sz="1600" b="1" dirty="0" smtClean="0"/>
              <a:t>New Zealand:</a:t>
            </a:r>
            <a:r>
              <a:rPr lang="en-GB" sz="1600" dirty="0" smtClean="0"/>
              <a:t> Back to back, relatively small events on a relatively low hazard zone, generating significant insurance losses, mainly due to liquefaction-related damage</a:t>
            </a:r>
          </a:p>
          <a:p>
            <a:pPr>
              <a:spcBef>
                <a:spcPts val="600"/>
              </a:spcBef>
            </a:pPr>
            <a:r>
              <a:rPr lang="en-GB" sz="1600" b="1" dirty="0" smtClean="0"/>
              <a:t>Japan:</a:t>
            </a:r>
            <a:r>
              <a:rPr lang="en-GB" sz="1600" dirty="0" smtClean="0"/>
              <a:t> Major damage and losses from tsunami; complications due to failure of nuclear power plants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1" y="476251"/>
            <a:ext cx="7992813" cy="865187"/>
          </a:xfrm>
        </p:spPr>
        <p:txBody>
          <a:bodyPr/>
          <a:lstStyle/>
          <a:p>
            <a:r>
              <a:rPr lang="en-GB" dirty="0" smtClean="0"/>
              <a:t>Recent earthquakes in Chile, New Zealand and Japan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05525"/>
              </p:ext>
            </p:extLst>
          </p:nvPr>
        </p:nvGraphicFramePr>
        <p:xfrm>
          <a:off x="755575" y="1412776"/>
          <a:ext cx="7776865" cy="2580640"/>
        </p:xfrm>
        <a:graphic>
          <a:graphicData uri="http://schemas.openxmlformats.org/drawingml/2006/table">
            <a:tbl>
              <a:tblPr firstRow="1" bandRow="1">
                <a:tableStyleId>{BBE75E58-984F-4F72-8EDD-5C9A88DD35F0}</a:tableStyleId>
              </a:tblPr>
              <a:tblGrid>
                <a:gridCol w="2232249"/>
                <a:gridCol w="1743368"/>
                <a:gridCol w="1813440"/>
                <a:gridCol w="1987808"/>
              </a:tblGrid>
              <a:tr h="37084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Chile</a:t>
                      </a:r>
                    </a:p>
                    <a:p>
                      <a:pPr algn="ctr"/>
                      <a:r>
                        <a:rPr lang="en-GB" sz="1500" kern="1200" baseline="0" dirty="0" smtClean="0"/>
                        <a:t>27 February 2010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New Zealand</a:t>
                      </a:r>
                    </a:p>
                    <a:p>
                      <a:pPr algn="ctr"/>
                      <a:r>
                        <a:rPr lang="en-GB" sz="1500" kern="1200" baseline="0" dirty="0" smtClean="0"/>
                        <a:t>22 February 2011</a:t>
                      </a:r>
                      <a:endParaRPr lang="en-GB" sz="15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Japan</a:t>
                      </a:r>
                    </a:p>
                    <a:p>
                      <a:pPr algn="ctr"/>
                      <a:r>
                        <a:rPr lang="en-GB" sz="1500" kern="1200" baseline="0" dirty="0" smtClean="0"/>
                        <a:t>11 March 2011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Magnitude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8.8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6.3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9.0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kern="1200" baseline="0" dirty="0" smtClean="0"/>
                        <a:t>Energy released</a:t>
                      </a:r>
                    </a:p>
                    <a:p>
                      <a:r>
                        <a:rPr lang="en-GB" sz="1500" kern="1200" baseline="0" dirty="0" smtClean="0"/>
                        <a:t>(compared to NZ)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5 600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1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&gt;11 000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Fatalities/missing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562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&gt;160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baseline="0" dirty="0" smtClean="0"/>
                        <a:t>&gt;20 000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Economic loss, USD</a:t>
                      </a:r>
                      <a:r>
                        <a:rPr lang="en-GB" sz="1500" b="1" baseline="0" dirty="0" smtClean="0"/>
                        <a:t> </a:t>
                      </a:r>
                      <a:r>
                        <a:rPr lang="en-GB" sz="1500" dirty="0" err="1" smtClean="0"/>
                        <a:t>bn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25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210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Insurance loss, USD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dirty="0" err="1" smtClean="0"/>
                        <a:t>bn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9-12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30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683568" y="5589240"/>
            <a:ext cx="7920000" cy="50405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Each of the earthquakes surprised us with a larger than anticipated loss.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21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86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1" y="691605"/>
            <a:ext cx="6912693" cy="865187"/>
          </a:xfrm>
        </p:spPr>
        <p:txBody>
          <a:bodyPr/>
          <a:lstStyle/>
          <a:p>
            <a:r>
              <a:rPr lang="en-GB" dirty="0" smtClean="0"/>
              <a:t>Model blind spots revealed by recent </a:t>
            </a:r>
            <a:r>
              <a:rPr lang="en-GB" dirty="0" smtClean="0"/>
              <a:t>earthquakes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51252"/>
              </p:ext>
            </p:extLst>
          </p:nvPr>
        </p:nvGraphicFramePr>
        <p:xfrm>
          <a:off x="783284" y="1674053"/>
          <a:ext cx="7920000" cy="3484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80000"/>
                <a:gridCol w="5016001"/>
                <a:gridCol w="9239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/>
                        <a:t>Loss Driver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noProof="0" dirty="0" smtClean="0"/>
                        <a:t>Modelled?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Pass?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Tsunami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Not as such.</a:t>
                      </a:r>
                      <a:r>
                        <a:rPr lang="en-GB" sz="1500" baseline="0" noProof="0" dirty="0" smtClean="0"/>
                        <a:t> A few models/markets have a slight loading on the shock rates for coastal locations.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Increased</a:t>
                      </a:r>
                      <a:r>
                        <a:rPr lang="en-GB" sz="1500" baseline="0" noProof="0" dirty="0" smtClean="0"/>
                        <a:t> seismicity after large event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Not modelled.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Liquefaction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Some models/markets</a:t>
                      </a:r>
                      <a:r>
                        <a:rPr lang="en-GB" sz="1500" baseline="0" noProof="0" dirty="0" smtClean="0"/>
                        <a:t> consider liquefaction. However, all models by far underestimated impact in Christchurch.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Business interruption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Included</a:t>
                      </a:r>
                      <a:r>
                        <a:rPr lang="en-GB" sz="1500" baseline="0" noProof="0" dirty="0" smtClean="0"/>
                        <a:t> in most models. However, impact for BI-sensitive industries generally underestimated.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Contingent business</a:t>
                      </a:r>
                      <a:r>
                        <a:rPr lang="en-GB" sz="1500" baseline="0" noProof="0" dirty="0" smtClean="0"/>
                        <a:t> interruption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Not</a:t>
                      </a:r>
                      <a:r>
                        <a:rPr lang="en-GB" sz="1500" baseline="0" noProof="0" dirty="0" smtClean="0"/>
                        <a:t> modelled. Exposure not fully understood.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Next surprise?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0" y="0"/>
            <a:ext cx="2699792" cy="620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8384" y="2019959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783284" y="5445224"/>
            <a:ext cx="792000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Most vendor models have not yet taken into account experience from recent events.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8384" y="2567627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3115295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384" y="3662963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4210631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22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1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1" y="691605"/>
            <a:ext cx="6912693" cy="865187"/>
          </a:xfrm>
        </p:spPr>
        <p:txBody>
          <a:bodyPr/>
          <a:lstStyle/>
          <a:p>
            <a:r>
              <a:rPr lang="en-GB" dirty="0" smtClean="0"/>
              <a:t>Model blind spots revealed by recent earthquakes</a:t>
            </a:r>
            <a:br>
              <a:rPr lang="en-GB" dirty="0" smtClean="0"/>
            </a:br>
            <a:r>
              <a:rPr lang="en-GB" dirty="0" smtClean="0"/>
              <a:t>Most (known) blind spots have been eliminated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79489"/>
              </p:ext>
            </p:extLst>
          </p:nvPr>
        </p:nvGraphicFramePr>
        <p:xfrm>
          <a:off x="783284" y="1674053"/>
          <a:ext cx="7920000" cy="3484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80000"/>
                <a:gridCol w="5016001"/>
                <a:gridCol w="92399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/>
                        <a:t>Loss Driver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noProof="0" dirty="0" smtClean="0"/>
                        <a:t>Modelled?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Pass?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Tsunami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Tsunami model for Japan</a:t>
                      </a:r>
                      <a:r>
                        <a:rPr lang="en-GB" sz="1500" baseline="0" noProof="0" dirty="0" smtClean="0"/>
                        <a:t> in operation. Global model under development.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Increased</a:t>
                      </a:r>
                      <a:r>
                        <a:rPr lang="en-GB" sz="1500" baseline="0" noProof="0" dirty="0" smtClean="0"/>
                        <a:t> seismicity after large event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Models are updated within weeks.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Liquefaction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aseline="0" noProof="0" dirty="0" smtClean="0"/>
                        <a:t>Soil quality is part of all new earthquake models.</a:t>
                      </a:r>
                    </a:p>
                    <a:p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Business interruption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Vulnerabilities in earthquake adjusted globally</a:t>
                      </a:r>
                      <a:r>
                        <a:rPr lang="en-GB" sz="1500" baseline="0" noProof="0" dirty="0" smtClean="0"/>
                        <a:t>.</a:t>
                      </a:r>
                    </a:p>
                    <a:p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Contingent business</a:t>
                      </a:r>
                      <a:r>
                        <a:rPr lang="en-GB" sz="1500" baseline="0" noProof="0" dirty="0" smtClean="0"/>
                        <a:t> interruption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Not</a:t>
                      </a:r>
                      <a:r>
                        <a:rPr lang="en-GB" sz="1500" baseline="0" noProof="0" dirty="0" smtClean="0"/>
                        <a:t> modelled. Addressed with underwriting measures.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Next surprise?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noProof="0" dirty="0" smtClean="0"/>
                        <a:t>?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0" y="0"/>
            <a:ext cx="2699792" cy="6206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741" y="2564904"/>
            <a:ext cx="43204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GB" sz="3600" dirty="0" smtClean="0">
              <a:solidFill>
                <a:srgbClr val="00B05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783284" y="5445224"/>
            <a:ext cx="792000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Swiss Re is able to quickly learn from events and update models.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741" y="2060848"/>
            <a:ext cx="43204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GB" sz="3600" dirty="0" smtClean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741" y="3022789"/>
            <a:ext cx="43204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GB" sz="3600" dirty="0" smtClean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741" y="3573016"/>
            <a:ext cx="43204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GB" sz="3600" dirty="0" smtClean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6376" y="4077072"/>
            <a:ext cx="522778" cy="646331"/>
          </a:xfrm>
          <a:prstGeom prst="rect">
            <a:avLst/>
          </a:prstGeom>
          <a:noFill/>
          <a:effectLst>
            <a:outerShdw blurRad="50800" dist="38100" dir="108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23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95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Major Historical Events</a:t>
            </a:r>
          </a:p>
          <a:p>
            <a:pPr lvl="1"/>
            <a:r>
              <a:rPr lang="en-GB" dirty="0" smtClean="0"/>
              <a:t>1855 M8.0-8.2 on </a:t>
            </a:r>
            <a:r>
              <a:rPr lang="en-GB" dirty="0" err="1" smtClean="0"/>
              <a:t>Wairarapa</a:t>
            </a:r>
            <a:r>
              <a:rPr lang="en-GB" dirty="0" smtClean="0"/>
              <a:t> Fault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2011 M6.1-6.3 in Christchurch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1931 M7.8-8.0 Hawke's Bay</a:t>
            </a:r>
          </a:p>
          <a:p>
            <a:r>
              <a:rPr lang="en-GB" dirty="0" smtClean="0"/>
              <a:t>Major Seismic Sources</a:t>
            </a:r>
          </a:p>
          <a:p>
            <a:pPr lvl="1"/>
            <a:r>
              <a:rPr lang="en-GB" dirty="0" smtClean="0"/>
              <a:t>Wellington Fault: ~M7.8 every ~</a:t>
            </a:r>
            <a:r>
              <a:rPr lang="en-GB" dirty="0" smtClean="0">
                <a:solidFill>
                  <a:srgbClr val="000000"/>
                </a:solidFill>
              </a:rPr>
              <a:t>750 years</a:t>
            </a:r>
          </a:p>
          <a:p>
            <a:pPr lvl="1">
              <a:spcBef>
                <a:spcPts val="600"/>
              </a:spcBef>
            </a:pPr>
            <a:r>
              <a:rPr lang="en-GB" dirty="0" err="1" smtClean="0"/>
              <a:t>Wairarapa</a:t>
            </a:r>
            <a:r>
              <a:rPr lang="en-GB" dirty="0" smtClean="0"/>
              <a:t> Fault: ~M8.0 every ~1000 years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Alpine Fault: ~M8.0 every ~250 years</a:t>
            </a:r>
          </a:p>
          <a:p>
            <a:r>
              <a:rPr lang="en-GB" dirty="0" smtClean="0"/>
              <a:t>Return Period of 2011 EQ (Loss)</a:t>
            </a:r>
          </a:p>
          <a:p>
            <a:pPr lvl="1"/>
            <a:r>
              <a:rPr lang="en-GB" dirty="0" smtClean="0"/>
              <a:t>Observed: ~100yrs (considering seismic history)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Estimated: ~300yrs (considering seismic sources)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Seismicity and Seismic Sources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36374" y="1484784"/>
            <a:ext cx="2784099" cy="4034580"/>
            <a:chOff x="5483890" y="1052736"/>
            <a:chExt cx="3552607" cy="4898677"/>
          </a:xfrm>
        </p:grpSpPr>
        <p:pic>
          <p:nvPicPr>
            <p:cNvPr id="5" name="Picture 4" descr="m4416enz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3890" y="1052736"/>
              <a:ext cx="3552606" cy="48986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80112" y="3573016"/>
              <a:ext cx="1296144" cy="63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92D050"/>
                  </a:solidFill>
                  <a:latin typeface="SwissReSans" pitchFamily="34" charset="0"/>
                </a:rPr>
                <a:t>Alpine Fault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378219" y="3861048"/>
              <a:ext cx="576064" cy="21602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74457" y="4058489"/>
              <a:ext cx="1562040" cy="115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92D050"/>
                  </a:solidFill>
                  <a:latin typeface="SwissReSans" pitchFamily="34" charset="0"/>
                </a:rPr>
                <a:t>Wellington and </a:t>
              </a:r>
              <a:r>
                <a:rPr lang="en-GB" sz="1400" b="1" dirty="0" err="1" smtClean="0">
                  <a:solidFill>
                    <a:srgbClr val="92D050"/>
                  </a:solidFill>
                  <a:latin typeface="SwissReSans" pitchFamily="34" charset="0"/>
                </a:rPr>
                <a:t>Wairarapa</a:t>
              </a:r>
              <a:endParaRPr lang="en-GB" sz="1400" b="1" dirty="0" smtClean="0">
                <a:solidFill>
                  <a:srgbClr val="92D050"/>
                </a:solidFill>
                <a:latin typeface="SwissReSans" pitchFamily="34" charset="0"/>
              </a:endParaRPr>
            </a:p>
            <a:p>
              <a:pPr algn="ctr"/>
              <a:r>
                <a:rPr lang="en-GB" sz="1400" b="1" dirty="0" smtClean="0">
                  <a:solidFill>
                    <a:srgbClr val="92D050"/>
                  </a:solidFill>
                  <a:latin typeface="SwissReSans" pitchFamily="34" charset="0"/>
                </a:rPr>
                <a:t>Faults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7812360" y="3645024"/>
              <a:ext cx="432048" cy="432048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683568" y="5589240"/>
            <a:ext cx="8064896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Forming an opinion about risk is the starting point for building any model.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651" y="332656"/>
            <a:ext cx="5832475" cy="865187"/>
          </a:xfrm>
        </p:spPr>
        <p:txBody>
          <a:bodyPr/>
          <a:lstStyle/>
          <a:p>
            <a:r>
              <a:rPr lang="en-GB" dirty="0" smtClean="0"/>
              <a:t>Earthquake New Zealand</a:t>
            </a:r>
            <a:br>
              <a:rPr lang="en-GB" dirty="0" smtClean="0"/>
            </a:br>
            <a:r>
              <a:rPr lang="en-GB" dirty="0" smtClean="0"/>
              <a:t>Variation of earthquake model results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21889" y="3501008"/>
            <a:ext cx="1511224" cy="152113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735830" y="5661248"/>
            <a:ext cx="815665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Differing opinions </a:t>
            </a:r>
            <a:r>
              <a:rPr lang="en-GB" dirty="0"/>
              <a:t>on earthquake </a:t>
            </a:r>
            <a:r>
              <a:rPr lang="en-GB" dirty="0" smtClean="0"/>
              <a:t>risk in New Zealand.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5762" y="254773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/>
            <a:r>
              <a:rPr lang="en-GB" sz="1600" dirty="0" smtClean="0">
                <a:latin typeface="SwissReSans" pitchFamily="34" charset="0"/>
              </a:rPr>
              <a:t>Modelled loss frequency curves for New Zealand market portfolio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>
              <a:latin typeface="SwissReSans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59632" y="1831176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9632" y="2369352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59632" y="2907528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59632" y="3445704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59632" y="3983880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59632" y="4522056"/>
            <a:ext cx="47772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63688" y="1296056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43504" y="1296056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16632" y="1296272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89760" y="1296488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62888" y="1296704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36016" y="1296920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09144" y="1297136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82272" y="1297352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5400" y="1297568"/>
            <a:ext cx="0" cy="382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237938" y="3127386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latin typeface="SwissReSans" pitchFamily="34" charset="0"/>
              </a:rPr>
              <a:t>Modeled</a:t>
            </a:r>
            <a:r>
              <a:rPr lang="en-GB" sz="1400" b="1" dirty="0" smtClean="0">
                <a:latin typeface="SwissReSans" pitchFamily="34" charset="0"/>
              </a:rPr>
              <a:t> Loss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71800" y="5301208"/>
            <a:ext cx="1872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SwissReSans" pitchFamily="34" charset="0"/>
              </a:rPr>
              <a:t>Return period (years)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79211" y="512436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SwissReSans" pitchFamily="34" charset="0"/>
              </a:rPr>
              <a:t>0</a:t>
            </a:r>
            <a:endParaRPr lang="en-GB" sz="1200" b="1" dirty="0" smtClean="0">
              <a:latin typeface="SwissReSan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7004" y="5124368"/>
            <a:ext cx="467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100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59912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200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53271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300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6630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400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39989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500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3348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600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55976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700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60032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800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6320" y="512436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latin typeface="SwissReSans" pitchFamily="34" charset="0"/>
              </a:rPr>
              <a:t>900</a:t>
            </a:r>
          </a:p>
        </p:txBody>
      </p:sp>
      <p:sp>
        <p:nvSpPr>
          <p:cNvPr id="13" name="Freeform 12"/>
          <p:cNvSpPr/>
          <p:nvPr/>
        </p:nvSpPr>
        <p:spPr>
          <a:xfrm>
            <a:off x="1300576" y="2674367"/>
            <a:ext cx="4716296" cy="2410818"/>
          </a:xfrm>
          <a:custGeom>
            <a:avLst/>
            <a:gdLst>
              <a:gd name="connsiteX0" fmla="*/ 1331650 w 1331650"/>
              <a:gd name="connsiteY0" fmla="*/ 0 h 417251"/>
              <a:gd name="connsiteX1" fmla="*/ 1118586 w 1331650"/>
              <a:gd name="connsiteY1" fmla="*/ 53266 h 417251"/>
              <a:gd name="connsiteX2" fmla="*/ 1065320 w 1331650"/>
              <a:gd name="connsiteY2" fmla="*/ 62144 h 417251"/>
              <a:gd name="connsiteX3" fmla="*/ 985421 w 1331650"/>
              <a:gd name="connsiteY3" fmla="*/ 88777 h 417251"/>
              <a:gd name="connsiteX4" fmla="*/ 852256 w 1331650"/>
              <a:gd name="connsiteY4" fmla="*/ 124288 h 417251"/>
              <a:gd name="connsiteX5" fmla="*/ 772357 w 1331650"/>
              <a:gd name="connsiteY5" fmla="*/ 142043 h 417251"/>
              <a:gd name="connsiteX6" fmla="*/ 630314 w 1331650"/>
              <a:gd name="connsiteY6" fmla="*/ 177554 h 417251"/>
              <a:gd name="connsiteX7" fmla="*/ 594804 w 1331650"/>
              <a:gd name="connsiteY7" fmla="*/ 195309 h 417251"/>
              <a:gd name="connsiteX8" fmla="*/ 479394 w 1331650"/>
              <a:gd name="connsiteY8" fmla="*/ 221942 h 417251"/>
              <a:gd name="connsiteX9" fmla="*/ 417250 w 1331650"/>
              <a:gd name="connsiteY9" fmla="*/ 248575 h 417251"/>
              <a:gd name="connsiteX10" fmla="*/ 390617 w 1331650"/>
              <a:gd name="connsiteY10" fmla="*/ 266331 h 417251"/>
              <a:gd name="connsiteX11" fmla="*/ 284085 w 1331650"/>
              <a:gd name="connsiteY11" fmla="*/ 301841 h 417251"/>
              <a:gd name="connsiteX12" fmla="*/ 257452 w 1331650"/>
              <a:gd name="connsiteY12" fmla="*/ 310719 h 417251"/>
              <a:gd name="connsiteX13" fmla="*/ 186431 w 1331650"/>
              <a:gd name="connsiteY13" fmla="*/ 337352 h 417251"/>
              <a:gd name="connsiteX14" fmla="*/ 142043 w 1331650"/>
              <a:gd name="connsiteY14" fmla="*/ 363985 h 417251"/>
              <a:gd name="connsiteX15" fmla="*/ 79899 w 1331650"/>
              <a:gd name="connsiteY15" fmla="*/ 381740 h 417251"/>
              <a:gd name="connsiteX16" fmla="*/ 44388 w 1331650"/>
              <a:gd name="connsiteY16" fmla="*/ 399496 h 417251"/>
              <a:gd name="connsiteX17" fmla="*/ 0 w 1331650"/>
              <a:gd name="connsiteY17" fmla="*/ 417251 h 417251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5353235 w 6640497"/>
              <a:gd name="connsiteY16" fmla="*/ 399496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870012 w 6640497"/>
              <a:gd name="connsiteY14" fmla="*/ 2441360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4559479 w 6640497"/>
              <a:gd name="connsiteY5" fmla="*/ 1008676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4559479 w 6640497"/>
              <a:gd name="connsiteY4" fmla="*/ 1008676 h 3773010"/>
              <a:gd name="connsiteX5" fmla="*/ 3980707 w 6640497"/>
              <a:gd name="connsiteY5" fmla="*/ 1078306 h 3773010"/>
              <a:gd name="connsiteX6" fmla="*/ 3515293 w 6640497"/>
              <a:gd name="connsiteY6" fmla="*/ 1157476 h 3773010"/>
              <a:gd name="connsiteX7" fmla="*/ 3092808 w 6640497"/>
              <a:gd name="connsiteY7" fmla="*/ 1252348 h 3773010"/>
              <a:gd name="connsiteX8" fmla="*/ 2655351 w 6640497"/>
              <a:gd name="connsiteY8" fmla="*/ 1367692 h 3773010"/>
              <a:gd name="connsiteX9" fmla="*/ 2239756 w 6640497"/>
              <a:gd name="connsiteY9" fmla="*/ 1521925 h 3773010"/>
              <a:gd name="connsiteX10" fmla="*/ 1832974 w 6640497"/>
              <a:gd name="connsiteY10" fmla="*/ 1700737 h 3773010"/>
              <a:gd name="connsiteX11" fmla="*/ 1499266 w 6640497"/>
              <a:gd name="connsiteY11" fmla="*/ 1880212 h 3773010"/>
              <a:gd name="connsiteX12" fmla="*/ 1087051 w 6640497"/>
              <a:gd name="connsiteY12" fmla="*/ 2234390 h 3773010"/>
              <a:gd name="connsiteX13" fmla="*/ 630315 w 6640497"/>
              <a:gd name="connsiteY13" fmla="*/ 2654424 h 3773010"/>
              <a:gd name="connsiteX14" fmla="*/ 452761 w 6640497"/>
              <a:gd name="connsiteY14" fmla="*/ 2876365 h 3773010"/>
              <a:gd name="connsiteX15" fmla="*/ 162514 w 6640497"/>
              <a:gd name="connsiteY15" fmla="*/ 3289509 h 3773010"/>
              <a:gd name="connsiteX16" fmla="*/ 0 w 6640497"/>
              <a:gd name="connsiteY16" fmla="*/ 3773010 h 3773010"/>
              <a:gd name="connsiteX0" fmla="*/ 6640497 w 6640497"/>
              <a:gd name="connsiteY0" fmla="*/ 9684 h 3782694"/>
              <a:gd name="connsiteX1" fmla="*/ 6427433 w 6640497"/>
              <a:gd name="connsiteY1" fmla="*/ 62950 h 3782694"/>
              <a:gd name="connsiteX2" fmla="*/ 6374167 w 6640497"/>
              <a:gd name="connsiteY2" fmla="*/ 71828 h 3782694"/>
              <a:gd name="connsiteX3" fmla="*/ 4559479 w 6640497"/>
              <a:gd name="connsiteY3" fmla="*/ 1018360 h 3782694"/>
              <a:gd name="connsiteX4" fmla="*/ 3980707 w 6640497"/>
              <a:gd name="connsiteY4" fmla="*/ 1087990 h 3782694"/>
              <a:gd name="connsiteX5" fmla="*/ 3515293 w 6640497"/>
              <a:gd name="connsiteY5" fmla="*/ 1167160 h 3782694"/>
              <a:gd name="connsiteX6" fmla="*/ 3092808 w 6640497"/>
              <a:gd name="connsiteY6" fmla="*/ 1262032 h 3782694"/>
              <a:gd name="connsiteX7" fmla="*/ 2655351 w 6640497"/>
              <a:gd name="connsiteY7" fmla="*/ 1377376 h 3782694"/>
              <a:gd name="connsiteX8" fmla="*/ 2239756 w 6640497"/>
              <a:gd name="connsiteY8" fmla="*/ 1531609 h 3782694"/>
              <a:gd name="connsiteX9" fmla="*/ 1832974 w 6640497"/>
              <a:gd name="connsiteY9" fmla="*/ 1710421 h 3782694"/>
              <a:gd name="connsiteX10" fmla="*/ 1499266 w 6640497"/>
              <a:gd name="connsiteY10" fmla="*/ 1889896 h 3782694"/>
              <a:gd name="connsiteX11" fmla="*/ 1087051 w 6640497"/>
              <a:gd name="connsiteY11" fmla="*/ 2244074 h 3782694"/>
              <a:gd name="connsiteX12" fmla="*/ 630315 w 6640497"/>
              <a:gd name="connsiteY12" fmla="*/ 2664108 h 3782694"/>
              <a:gd name="connsiteX13" fmla="*/ 452761 w 6640497"/>
              <a:gd name="connsiteY13" fmla="*/ 2886049 h 3782694"/>
              <a:gd name="connsiteX14" fmla="*/ 162514 w 6640497"/>
              <a:gd name="connsiteY14" fmla="*/ 3299193 h 3782694"/>
              <a:gd name="connsiteX15" fmla="*/ 0 w 6640497"/>
              <a:gd name="connsiteY15" fmla="*/ 3782694 h 3782694"/>
              <a:gd name="connsiteX0" fmla="*/ 6640497 w 6640497"/>
              <a:gd name="connsiteY0" fmla="*/ 26655 h 3799665"/>
              <a:gd name="connsiteX1" fmla="*/ 6427433 w 6640497"/>
              <a:gd name="connsiteY1" fmla="*/ 79921 h 3799665"/>
              <a:gd name="connsiteX2" fmla="*/ 4743260 w 6640497"/>
              <a:gd name="connsiteY2" fmla="*/ 1003199 h 3799665"/>
              <a:gd name="connsiteX3" fmla="*/ 4559479 w 6640497"/>
              <a:gd name="connsiteY3" fmla="*/ 1035331 h 3799665"/>
              <a:gd name="connsiteX4" fmla="*/ 3980707 w 6640497"/>
              <a:gd name="connsiteY4" fmla="*/ 1104961 h 3799665"/>
              <a:gd name="connsiteX5" fmla="*/ 3515293 w 6640497"/>
              <a:gd name="connsiteY5" fmla="*/ 1184131 h 3799665"/>
              <a:gd name="connsiteX6" fmla="*/ 3092808 w 6640497"/>
              <a:gd name="connsiteY6" fmla="*/ 1279003 h 3799665"/>
              <a:gd name="connsiteX7" fmla="*/ 2655351 w 6640497"/>
              <a:gd name="connsiteY7" fmla="*/ 1394347 h 3799665"/>
              <a:gd name="connsiteX8" fmla="*/ 2239756 w 6640497"/>
              <a:gd name="connsiteY8" fmla="*/ 1548580 h 3799665"/>
              <a:gd name="connsiteX9" fmla="*/ 1832974 w 6640497"/>
              <a:gd name="connsiteY9" fmla="*/ 1727392 h 3799665"/>
              <a:gd name="connsiteX10" fmla="*/ 1499266 w 6640497"/>
              <a:gd name="connsiteY10" fmla="*/ 1906867 h 3799665"/>
              <a:gd name="connsiteX11" fmla="*/ 1087051 w 6640497"/>
              <a:gd name="connsiteY11" fmla="*/ 2261045 h 3799665"/>
              <a:gd name="connsiteX12" fmla="*/ 630315 w 6640497"/>
              <a:gd name="connsiteY12" fmla="*/ 2681079 h 3799665"/>
              <a:gd name="connsiteX13" fmla="*/ 452761 w 6640497"/>
              <a:gd name="connsiteY13" fmla="*/ 2903020 h 3799665"/>
              <a:gd name="connsiteX14" fmla="*/ 162514 w 6640497"/>
              <a:gd name="connsiteY14" fmla="*/ 3316164 h 3799665"/>
              <a:gd name="connsiteX15" fmla="*/ 0 w 6640497"/>
              <a:gd name="connsiteY15" fmla="*/ 3799665 h 3799665"/>
              <a:gd name="connsiteX0" fmla="*/ 6427433 w 6427433"/>
              <a:gd name="connsiteY0" fmla="*/ 0 h 3719744"/>
              <a:gd name="connsiteX1" fmla="*/ 4743260 w 6427433"/>
              <a:gd name="connsiteY1" fmla="*/ 923278 h 3719744"/>
              <a:gd name="connsiteX2" fmla="*/ 4559479 w 6427433"/>
              <a:gd name="connsiteY2" fmla="*/ 955410 h 3719744"/>
              <a:gd name="connsiteX3" fmla="*/ 3980707 w 6427433"/>
              <a:gd name="connsiteY3" fmla="*/ 1025040 h 3719744"/>
              <a:gd name="connsiteX4" fmla="*/ 3515293 w 6427433"/>
              <a:gd name="connsiteY4" fmla="*/ 1104210 h 3719744"/>
              <a:gd name="connsiteX5" fmla="*/ 3092808 w 6427433"/>
              <a:gd name="connsiteY5" fmla="*/ 1199082 h 3719744"/>
              <a:gd name="connsiteX6" fmla="*/ 2655351 w 6427433"/>
              <a:gd name="connsiteY6" fmla="*/ 1314426 h 3719744"/>
              <a:gd name="connsiteX7" fmla="*/ 2239756 w 6427433"/>
              <a:gd name="connsiteY7" fmla="*/ 1468659 h 3719744"/>
              <a:gd name="connsiteX8" fmla="*/ 1832974 w 6427433"/>
              <a:gd name="connsiteY8" fmla="*/ 1647471 h 3719744"/>
              <a:gd name="connsiteX9" fmla="*/ 1499266 w 6427433"/>
              <a:gd name="connsiteY9" fmla="*/ 1826946 h 3719744"/>
              <a:gd name="connsiteX10" fmla="*/ 1087051 w 6427433"/>
              <a:gd name="connsiteY10" fmla="*/ 2181124 h 3719744"/>
              <a:gd name="connsiteX11" fmla="*/ 630315 w 6427433"/>
              <a:gd name="connsiteY11" fmla="*/ 2601158 h 3719744"/>
              <a:gd name="connsiteX12" fmla="*/ 452761 w 6427433"/>
              <a:gd name="connsiteY12" fmla="*/ 2823099 h 3719744"/>
              <a:gd name="connsiteX13" fmla="*/ 162514 w 6427433"/>
              <a:gd name="connsiteY13" fmla="*/ 3236243 h 3719744"/>
              <a:gd name="connsiteX14" fmla="*/ 0 w 6427433"/>
              <a:gd name="connsiteY14" fmla="*/ 3719744 h 3719744"/>
              <a:gd name="connsiteX0" fmla="*/ 4743260 w 4743260"/>
              <a:gd name="connsiteY0" fmla="*/ 0 h 2796466"/>
              <a:gd name="connsiteX1" fmla="*/ 4559479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976938 w 4729613"/>
              <a:gd name="connsiteY8" fmla="*/ 1149327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976938 w 4729613"/>
              <a:gd name="connsiteY8" fmla="*/ 1149327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867493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3481702 w 4729613"/>
              <a:gd name="connsiteY6" fmla="*/ 613618 h 2789641"/>
              <a:gd name="connsiteX7" fmla="*/ 2822436 w 4729613"/>
              <a:gd name="connsiteY7" fmla="*/ 867493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66409 w 4729613"/>
              <a:gd name="connsiteY11" fmla="*/ 207724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66409 w 4729613"/>
              <a:gd name="connsiteY11" fmla="*/ 207724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04994 w 4729613"/>
              <a:gd name="connsiteY11" fmla="*/ 2172775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1908699 w 4729613"/>
              <a:gd name="connsiteY8" fmla="*/ 121756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440299 w 4729613"/>
              <a:gd name="connsiteY7" fmla="*/ 935732 h 2789641"/>
              <a:gd name="connsiteX8" fmla="*/ 1908699 w 4729613"/>
              <a:gd name="connsiteY8" fmla="*/ 121756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4695824 w 4729613"/>
              <a:gd name="connsiteY3" fmla="*/ 378823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470768 w 4699730"/>
              <a:gd name="connsiteY0" fmla="*/ 0 h 2764334"/>
              <a:gd name="connsiteX1" fmla="*/ 3980707 w 4699730"/>
              <a:gd name="connsiteY1" fmla="*/ 69630 h 2764334"/>
              <a:gd name="connsiteX2" fmla="*/ 4695824 w 4699730"/>
              <a:gd name="connsiteY2" fmla="*/ 353516 h 2764334"/>
              <a:gd name="connsiteX3" fmla="*/ 4246044 w 4699730"/>
              <a:gd name="connsiteY3" fmla="*/ 455213 h 2764334"/>
              <a:gd name="connsiteX4" fmla="*/ 3788116 w 4699730"/>
              <a:gd name="connsiteY4" fmla="*/ 543261 h 2764334"/>
              <a:gd name="connsiteX5" fmla="*/ 3222394 w 4699730"/>
              <a:gd name="connsiteY5" fmla="*/ 670198 h 2764334"/>
              <a:gd name="connsiteX6" fmla="*/ 2440299 w 4699730"/>
              <a:gd name="connsiteY6" fmla="*/ 910425 h 2764334"/>
              <a:gd name="connsiteX7" fmla="*/ 1888227 w 4699730"/>
              <a:gd name="connsiteY7" fmla="*/ 1124020 h 2764334"/>
              <a:gd name="connsiteX8" fmla="*/ 1271295 w 4699730"/>
              <a:gd name="connsiteY8" fmla="*/ 1464550 h 2764334"/>
              <a:gd name="connsiteX9" fmla="*/ 951037 w 4699730"/>
              <a:gd name="connsiteY9" fmla="*/ 1673043 h 2764334"/>
              <a:gd name="connsiteX10" fmla="*/ 418641 w 4699730"/>
              <a:gd name="connsiteY10" fmla="*/ 2120172 h 2764334"/>
              <a:gd name="connsiteX11" fmla="*/ 278520 w 4699730"/>
              <a:gd name="connsiteY11" fmla="*/ 2308128 h 2764334"/>
              <a:gd name="connsiteX12" fmla="*/ 0 w 4699730"/>
              <a:gd name="connsiteY12" fmla="*/ 2764334 h 2764334"/>
              <a:gd name="connsiteX0" fmla="*/ 3980707 w 4699730"/>
              <a:gd name="connsiteY0" fmla="*/ 0 h 2694704"/>
              <a:gd name="connsiteX1" fmla="*/ 4695824 w 4699730"/>
              <a:gd name="connsiteY1" fmla="*/ 283886 h 2694704"/>
              <a:gd name="connsiteX2" fmla="*/ 4246044 w 4699730"/>
              <a:gd name="connsiteY2" fmla="*/ 385583 h 2694704"/>
              <a:gd name="connsiteX3" fmla="*/ 3788116 w 4699730"/>
              <a:gd name="connsiteY3" fmla="*/ 473631 h 2694704"/>
              <a:gd name="connsiteX4" fmla="*/ 3222394 w 4699730"/>
              <a:gd name="connsiteY4" fmla="*/ 600568 h 2694704"/>
              <a:gd name="connsiteX5" fmla="*/ 2440299 w 4699730"/>
              <a:gd name="connsiteY5" fmla="*/ 840795 h 2694704"/>
              <a:gd name="connsiteX6" fmla="*/ 1888227 w 4699730"/>
              <a:gd name="connsiteY6" fmla="*/ 1054390 h 2694704"/>
              <a:gd name="connsiteX7" fmla="*/ 1271295 w 4699730"/>
              <a:gd name="connsiteY7" fmla="*/ 1394920 h 2694704"/>
              <a:gd name="connsiteX8" fmla="*/ 951037 w 4699730"/>
              <a:gd name="connsiteY8" fmla="*/ 1603413 h 2694704"/>
              <a:gd name="connsiteX9" fmla="*/ 418641 w 4699730"/>
              <a:gd name="connsiteY9" fmla="*/ 2050542 h 2694704"/>
              <a:gd name="connsiteX10" fmla="*/ 278520 w 4699730"/>
              <a:gd name="connsiteY10" fmla="*/ 2238498 h 2694704"/>
              <a:gd name="connsiteX11" fmla="*/ 0 w 4699730"/>
              <a:gd name="connsiteY11" fmla="*/ 2694704 h 2694704"/>
              <a:gd name="connsiteX0" fmla="*/ 4695824 w 4699730"/>
              <a:gd name="connsiteY0" fmla="*/ 0 h 2410818"/>
              <a:gd name="connsiteX1" fmla="*/ 4246044 w 4699730"/>
              <a:gd name="connsiteY1" fmla="*/ 101697 h 2410818"/>
              <a:gd name="connsiteX2" fmla="*/ 3788116 w 4699730"/>
              <a:gd name="connsiteY2" fmla="*/ 189745 h 2410818"/>
              <a:gd name="connsiteX3" fmla="*/ 3222394 w 4699730"/>
              <a:gd name="connsiteY3" fmla="*/ 316682 h 2410818"/>
              <a:gd name="connsiteX4" fmla="*/ 2440299 w 4699730"/>
              <a:gd name="connsiteY4" fmla="*/ 556909 h 2410818"/>
              <a:gd name="connsiteX5" fmla="*/ 1888227 w 4699730"/>
              <a:gd name="connsiteY5" fmla="*/ 770504 h 2410818"/>
              <a:gd name="connsiteX6" fmla="*/ 1271295 w 4699730"/>
              <a:gd name="connsiteY6" fmla="*/ 1111034 h 2410818"/>
              <a:gd name="connsiteX7" fmla="*/ 951037 w 4699730"/>
              <a:gd name="connsiteY7" fmla="*/ 1319527 h 2410818"/>
              <a:gd name="connsiteX8" fmla="*/ 418641 w 4699730"/>
              <a:gd name="connsiteY8" fmla="*/ 1766656 h 2410818"/>
              <a:gd name="connsiteX9" fmla="*/ 278520 w 4699730"/>
              <a:gd name="connsiteY9" fmla="*/ 1954612 h 2410818"/>
              <a:gd name="connsiteX10" fmla="*/ 0 w 4699730"/>
              <a:gd name="connsiteY10" fmla="*/ 2410818 h 2410818"/>
              <a:gd name="connsiteX0" fmla="*/ 4716296 w 4720033"/>
              <a:gd name="connsiteY0" fmla="*/ 0 h 2410818"/>
              <a:gd name="connsiteX1" fmla="*/ 4246044 w 4720033"/>
              <a:gd name="connsiteY1" fmla="*/ 101697 h 2410818"/>
              <a:gd name="connsiteX2" fmla="*/ 3788116 w 4720033"/>
              <a:gd name="connsiteY2" fmla="*/ 189745 h 2410818"/>
              <a:gd name="connsiteX3" fmla="*/ 3222394 w 4720033"/>
              <a:gd name="connsiteY3" fmla="*/ 316682 h 2410818"/>
              <a:gd name="connsiteX4" fmla="*/ 2440299 w 4720033"/>
              <a:gd name="connsiteY4" fmla="*/ 556909 h 2410818"/>
              <a:gd name="connsiteX5" fmla="*/ 1888227 w 4720033"/>
              <a:gd name="connsiteY5" fmla="*/ 770504 h 2410818"/>
              <a:gd name="connsiteX6" fmla="*/ 1271295 w 4720033"/>
              <a:gd name="connsiteY6" fmla="*/ 1111034 h 2410818"/>
              <a:gd name="connsiteX7" fmla="*/ 951037 w 4720033"/>
              <a:gd name="connsiteY7" fmla="*/ 1319527 h 2410818"/>
              <a:gd name="connsiteX8" fmla="*/ 418641 w 4720033"/>
              <a:gd name="connsiteY8" fmla="*/ 1766656 h 2410818"/>
              <a:gd name="connsiteX9" fmla="*/ 278520 w 4720033"/>
              <a:gd name="connsiteY9" fmla="*/ 1954612 h 2410818"/>
              <a:gd name="connsiteX10" fmla="*/ 0 w 4720033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70504 h 2410818"/>
              <a:gd name="connsiteX6" fmla="*/ 1271295 w 4716296"/>
              <a:gd name="connsiteY6" fmla="*/ 1111034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70504 h 2410818"/>
              <a:gd name="connsiteX6" fmla="*/ 1305415 w 4716296"/>
              <a:gd name="connsiteY6" fmla="*/ 1063267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36385 h 2410818"/>
              <a:gd name="connsiteX6" fmla="*/ 1305415 w 4716296"/>
              <a:gd name="connsiteY6" fmla="*/ 1063267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22789 h 2410818"/>
              <a:gd name="connsiteX5" fmla="*/ 1888227 w 4716296"/>
              <a:gd name="connsiteY5" fmla="*/ 736385 h 2410818"/>
              <a:gd name="connsiteX6" fmla="*/ 1305415 w 4716296"/>
              <a:gd name="connsiteY6" fmla="*/ 1063267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22789 h 2410818"/>
              <a:gd name="connsiteX5" fmla="*/ 1888227 w 4716296"/>
              <a:gd name="connsiteY5" fmla="*/ 736385 h 2410818"/>
              <a:gd name="connsiteX6" fmla="*/ 1604254 w 4716296"/>
              <a:gd name="connsiteY6" fmla="*/ 870996 h 2410818"/>
              <a:gd name="connsiteX7" fmla="*/ 1305415 w 4716296"/>
              <a:gd name="connsiteY7" fmla="*/ 1063267 h 2410818"/>
              <a:gd name="connsiteX8" fmla="*/ 951037 w 4716296"/>
              <a:gd name="connsiteY8" fmla="*/ 1319527 h 2410818"/>
              <a:gd name="connsiteX9" fmla="*/ 418641 w 4716296"/>
              <a:gd name="connsiteY9" fmla="*/ 1766656 h 2410818"/>
              <a:gd name="connsiteX10" fmla="*/ 278520 w 4716296"/>
              <a:gd name="connsiteY10" fmla="*/ 1954612 h 2410818"/>
              <a:gd name="connsiteX11" fmla="*/ 0 w 4716296"/>
              <a:gd name="connsiteY11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22789 h 2410818"/>
              <a:gd name="connsiteX5" fmla="*/ 1888227 w 4716296"/>
              <a:gd name="connsiteY5" fmla="*/ 736385 h 2410818"/>
              <a:gd name="connsiteX6" fmla="*/ 1604254 w 4716296"/>
              <a:gd name="connsiteY6" fmla="*/ 870996 h 2410818"/>
              <a:gd name="connsiteX7" fmla="*/ 1305415 w 4716296"/>
              <a:gd name="connsiteY7" fmla="*/ 1063267 h 2410818"/>
              <a:gd name="connsiteX8" fmla="*/ 951037 w 4716296"/>
              <a:gd name="connsiteY8" fmla="*/ 1319527 h 2410818"/>
              <a:gd name="connsiteX9" fmla="*/ 418641 w 4716296"/>
              <a:gd name="connsiteY9" fmla="*/ 1766656 h 2410818"/>
              <a:gd name="connsiteX10" fmla="*/ 278520 w 4716296"/>
              <a:gd name="connsiteY10" fmla="*/ 1954612 h 2410818"/>
              <a:gd name="connsiteX11" fmla="*/ 0 w 4716296"/>
              <a:gd name="connsiteY11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22789 h 2410818"/>
              <a:gd name="connsiteX5" fmla="*/ 1888227 w 4716296"/>
              <a:gd name="connsiteY5" fmla="*/ 736385 h 2410818"/>
              <a:gd name="connsiteX6" fmla="*/ 1604254 w 4716296"/>
              <a:gd name="connsiteY6" fmla="*/ 870996 h 2410818"/>
              <a:gd name="connsiteX7" fmla="*/ 1305415 w 4716296"/>
              <a:gd name="connsiteY7" fmla="*/ 1063267 h 2410818"/>
              <a:gd name="connsiteX8" fmla="*/ 951037 w 4716296"/>
              <a:gd name="connsiteY8" fmla="*/ 1319527 h 2410818"/>
              <a:gd name="connsiteX9" fmla="*/ 418641 w 4716296"/>
              <a:gd name="connsiteY9" fmla="*/ 1766656 h 2410818"/>
              <a:gd name="connsiteX10" fmla="*/ 278520 w 4716296"/>
              <a:gd name="connsiteY10" fmla="*/ 1954612 h 2410818"/>
              <a:gd name="connsiteX11" fmla="*/ 0 w 4716296"/>
              <a:gd name="connsiteY11" fmla="*/ 2410818 h 241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6296" h="2410818">
                <a:moveTo>
                  <a:pt x="4716296" y="0"/>
                </a:moveTo>
                <a:cubicBezTo>
                  <a:pt x="4453445" y="64264"/>
                  <a:pt x="4400741" y="70073"/>
                  <a:pt x="4246044" y="101697"/>
                </a:cubicBezTo>
                <a:cubicBezTo>
                  <a:pt x="4091347" y="133321"/>
                  <a:pt x="3958724" y="153914"/>
                  <a:pt x="3788116" y="189745"/>
                </a:cubicBezTo>
                <a:cubicBezTo>
                  <a:pt x="3617508" y="225576"/>
                  <a:pt x="3447030" y="261175"/>
                  <a:pt x="3222394" y="316682"/>
                </a:cubicBezTo>
                <a:cubicBezTo>
                  <a:pt x="2997758" y="372189"/>
                  <a:pt x="2662660" y="452839"/>
                  <a:pt x="2440299" y="522789"/>
                </a:cubicBezTo>
                <a:cubicBezTo>
                  <a:pt x="2217938" y="592739"/>
                  <a:pt x="2027568" y="678351"/>
                  <a:pt x="1888227" y="736385"/>
                </a:cubicBezTo>
                <a:cubicBezTo>
                  <a:pt x="1748886" y="794419"/>
                  <a:pt x="1776452" y="775573"/>
                  <a:pt x="1604254" y="870996"/>
                </a:cubicBezTo>
                <a:cubicBezTo>
                  <a:pt x="1466176" y="952772"/>
                  <a:pt x="1414285" y="991924"/>
                  <a:pt x="1305415" y="1063267"/>
                </a:cubicBezTo>
                <a:cubicBezTo>
                  <a:pt x="1290619" y="1072145"/>
                  <a:pt x="1098833" y="1202296"/>
                  <a:pt x="951037" y="1319527"/>
                </a:cubicBezTo>
                <a:cubicBezTo>
                  <a:pt x="803241" y="1436758"/>
                  <a:pt x="675719" y="1522080"/>
                  <a:pt x="418641" y="1766656"/>
                </a:cubicBezTo>
                <a:cubicBezTo>
                  <a:pt x="406804" y="1772575"/>
                  <a:pt x="348293" y="1847252"/>
                  <a:pt x="278520" y="1954612"/>
                </a:cubicBezTo>
                <a:cubicBezTo>
                  <a:pt x="208747" y="2061972"/>
                  <a:pt x="47347" y="2245102"/>
                  <a:pt x="0" y="2410818"/>
                </a:cubicBezTo>
              </a:path>
            </a:pathLst>
          </a:custGeom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307974" y="2280496"/>
            <a:ext cx="4729613" cy="2789641"/>
          </a:xfrm>
          <a:custGeom>
            <a:avLst/>
            <a:gdLst>
              <a:gd name="connsiteX0" fmla="*/ 1331650 w 1331650"/>
              <a:gd name="connsiteY0" fmla="*/ 0 h 417251"/>
              <a:gd name="connsiteX1" fmla="*/ 1118586 w 1331650"/>
              <a:gd name="connsiteY1" fmla="*/ 53266 h 417251"/>
              <a:gd name="connsiteX2" fmla="*/ 1065320 w 1331650"/>
              <a:gd name="connsiteY2" fmla="*/ 62144 h 417251"/>
              <a:gd name="connsiteX3" fmla="*/ 985421 w 1331650"/>
              <a:gd name="connsiteY3" fmla="*/ 88777 h 417251"/>
              <a:gd name="connsiteX4" fmla="*/ 852256 w 1331650"/>
              <a:gd name="connsiteY4" fmla="*/ 124288 h 417251"/>
              <a:gd name="connsiteX5" fmla="*/ 772357 w 1331650"/>
              <a:gd name="connsiteY5" fmla="*/ 142043 h 417251"/>
              <a:gd name="connsiteX6" fmla="*/ 630314 w 1331650"/>
              <a:gd name="connsiteY6" fmla="*/ 177554 h 417251"/>
              <a:gd name="connsiteX7" fmla="*/ 594804 w 1331650"/>
              <a:gd name="connsiteY7" fmla="*/ 195309 h 417251"/>
              <a:gd name="connsiteX8" fmla="*/ 479394 w 1331650"/>
              <a:gd name="connsiteY8" fmla="*/ 221942 h 417251"/>
              <a:gd name="connsiteX9" fmla="*/ 417250 w 1331650"/>
              <a:gd name="connsiteY9" fmla="*/ 248575 h 417251"/>
              <a:gd name="connsiteX10" fmla="*/ 390617 w 1331650"/>
              <a:gd name="connsiteY10" fmla="*/ 266331 h 417251"/>
              <a:gd name="connsiteX11" fmla="*/ 284085 w 1331650"/>
              <a:gd name="connsiteY11" fmla="*/ 301841 h 417251"/>
              <a:gd name="connsiteX12" fmla="*/ 257452 w 1331650"/>
              <a:gd name="connsiteY12" fmla="*/ 310719 h 417251"/>
              <a:gd name="connsiteX13" fmla="*/ 186431 w 1331650"/>
              <a:gd name="connsiteY13" fmla="*/ 337352 h 417251"/>
              <a:gd name="connsiteX14" fmla="*/ 142043 w 1331650"/>
              <a:gd name="connsiteY14" fmla="*/ 363985 h 417251"/>
              <a:gd name="connsiteX15" fmla="*/ 79899 w 1331650"/>
              <a:gd name="connsiteY15" fmla="*/ 381740 h 417251"/>
              <a:gd name="connsiteX16" fmla="*/ 44388 w 1331650"/>
              <a:gd name="connsiteY16" fmla="*/ 399496 h 417251"/>
              <a:gd name="connsiteX17" fmla="*/ 0 w 1331650"/>
              <a:gd name="connsiteY17" fmla="*/ 417251 h 417251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5353235 w 6640497"/>
              <a:gd name="connsiteY16" fmla="*/ 399496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870012 w 6640497"/>
              <a:gd name="connsiteY14" fmla="*/ 2441360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4559479 w 6640497"/>
              <a:gd name="connsiteY5" fmla="*/ 1008676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4559479 w 6640497"/>
              <a:gd name="connsiteY4" fmla="*/ 1008676 h 3773010"/>
              <a:gd name="connsiteX5" fmla="*/ 3980707 w 6640497"/>
              <a:gd name="connsiteY5" fmla="*/ 1078306 h 3773010"/>
              <a:gd name="connsiteX6" fmla="*/ 3515293 w 6640497"/>
              <a:gd name="connsiteY6" fmla="*/ 1157476 h 3773010"/>
              <a:gd name="connsiteX7" fmla="*/ 3092808 w 6640497"/>
              <a:gd name="connsiteY7" fmla="*/ 1252348 h 3773010"/>
              <a:gd name="connsiteX8" fmla="*/ 2655351 w 6640497"/>
              <a:gd name="connsiteY8" fmla="*/ 1367692 h 3773010"/>
              <a:gd name="connsiteX9" fmla="*/ 2239756 w 6640497"/>
              <a:gd name="connsiteY9" fmla="*/ 1521925 h 3773010"/>
              <a:gd name="connsiteX10" fmla="*/ 1832974 w 6640497"/>
              <a:gd name="connsiteY10" fmla="*/ 1700737 h 3773010"/>
              <a:gd name="connsiteX11" fmla="*/ 1499266 w 6640497"/>
              <a:gd name="connsiteY11" fmla="*/ 1880212 h 3773010"/>
              <a:gd name="connsiteX12" fmla="*/ 1087051 w 6640497"/>
              <a:gd name="connsiteY12" fmla="*/ 2234390 h 3773010"/>
              <a:gd name="connsiteX13" fmla="*/ 630315 w 6640497"/>
              <a:gd name="connsiteY13" fmla="*/ 2654424 h 3773010"/>
              <a:gd name="connsiteX14" fmla="*/ 452761 w 6640497"/>
              <a:gd name="connsiteY14" fmla="*/ 2876365 h 3773010"/>
              <a:gd name="connsiteX15" fmla="*/ 162514 w 6640497"/>
              <a:gd name="connsiteY15" fmla="*/ 3289509 h 3773010"/>
              <a:gd name="connsiteX16" fmla="*/ 0 w 6640497"/>
              <a:gd name="connsiteY16" fmla="*/ 3773010 h 3773010"/>
              <a:gd name="connsiteX0" fmla="*/ 6640497 w 6640497"/>
              <a:gd name="connsiteY0" fmla="*/ 9684 h 3782694"/>
              <a:gd name="connsiteX1" fmla="*/ 6427433 w 6640497"/>
              <a:gd name="connsiteY1" fmla="*/ 62950 h 3782694"/>
              <a:gd name="connsiteX2" fmla="*/ 6374167 w 6640497"/>
              <a:gd name="connsiteY2" fmla="*/ 71828 h 3782694"/>
              <a:gd name="connsiteX3" fmla="*/ 4559479 w 6640497"/>
              <a:gd name="connsiteY3" fmla="*/ 1018360 h 3782694"/>
              <a:gd name="connsiteX4" fmla="*/ 3980707 w 6640497"/>
              <a:gd name="connsiteY4" fmla="*/ 1087990 h 3782694"/>
              <a:gd name="connsiteX5" fmla="*/ 3515293 w 6640497"/>
              <a:gd name="connsiteY5" fmla="*/ 1167160 h 3782694"/>
              <a:gd name="connsiteX6" fmla="*/ 3092808 w 6640497"/>
              <a:gd name="connsiteY6" fmla="*/ 1262032 h 3782694"/>
              <a:gd name="connsiteX7" fmla="*/ 2655351 w 6640497"/>
              <a:gd name="connsiteY7" fmla="*/ 1377376 h 3782694"/>
              <a:gd name="connsiteX8" fmla="*/ 2239756 w 6640497"/>
              <a:gd name="connsiteY8" fmla="*/ 1531609 h 3782694"/>
              <a:gd name="connsiteX9" fmla="*/ 1832974 w 6640497"/>
              <a:gd name="connsiteY9" fmla="*/ 1710421 h 3782694"/>
              <a:gd name="connsiteX10" fmla="*/ 1499266 w 6640497"/>
              <a:gd name="connsiteY10" fmla="*/ 1889896 h 3782694"/>
              <a:gd name="connsiteX11" fmla="*/ 1087051 w 6640497"/>
              <a:gd name="connsiteY11" fmla="*/ 2244074 h 3782694"/>
              <a:gd name="connsiteX12" fmla="*/ 630315 w 6640497"/>
              <a:gd name="connsiteY12" fmla="*/ 2664108 h 3782694"/>
              <a:gd name="connsiteX13" fmla="*/ 452761 w 6640497"/>
              <a:gd name="connsiteY13" fmla="*/ 2886049 h 3782694"/>
              <a:gd name="connsiteX14" fmla="*/ 162514 w 6640497"/>
              <a:gd name="connsiteY14" fmla="*/ 3299193 h 3782694"/>
              <a:gd name="connsiteX15" fmla="*/ 0 w 6640497"/>
              <a:gd name="connsiteY15" fmla="*/ 3782694 h 3782694"/>
              <a:gd name="connsiteX0" fmla="*/ 6640497 w 6640497"/>
              <a:gd name="connsiteY0" fmla="*/ 26655 h 3799665"/>
              <a:gd name="connsiteX1" fmla="*/ 6427433 w 6640497"/>
              <a:gd name="connsiteY1" fmla="*/ 79921 h 3799665"/>
              <a:gd name="connsiteX2" fmla="*/ 4743260 w 6640497"/>
              <a:gd name="connsiteY2" fmla="*/ 1003199 h 3799665"/>
              <a:gd name="connsiteX3" fmla="*/ 4559479 w 6640497"/>
              <a:gd name="connsiteY3" fmla="*/ 1035331 h 3799665"/>
              <a:gd name="connsiteX4" fmla="*/ 3980707 w 6640497"/>
              <a:gd name="connsiteY4" fmla="*/ 1104961 h 3799665"/>
              <a:gd name="connsiteX5" fmla="*/ 3515293 w 6640497"/>
              <a:gd name="connsiteY5" fmla="*/ 1184131 h 3799665"/>
              <a:gd name="connsiteX6" fmla="*/ 3092808 w 6640497"/>
              <a:gd name="connsiteY6" fmla="*/ 1279003 h 3799665"/>
              <a:gd name="connsiteX7" fmla="*/ 2655351 w 6640497"/>
              <a:gd name="connsiteY7" fmla="*/ 1394347 h 3799665"/>
              <a:gd name="connsiteX8" fmla="*/ 2239756 w 6640497"/>
              <a:gd name="connsiteY8" fmla="*/ 1548580 h 3799665"/>
              <a:gd name="connsiteX9" fmla="*/ 1832974 w 6640497"/>
              <a:gd name="connsiteY9" fmla="*/ 1727392 h 3799665"/>
              <a:gd name="connsiteX10" fmla="*/ 1499266 w 6640497"/>
              <a:gd name="connsiteY10" fmla="*/ 1906867 h 3799665"/>
              <a:gd name="connsiteX11" fmla="*/ 1087051 w 6640497"/>
              <a:gd name="connsiteY11" fmla="*/ 2261045 h 3799665"/>
              <a:gd name="connsiteX12" fmla="*/ 630315 w 6640497"/>
              <a:gd name="connsiteY12" fmla="*/ 2681079 h 3799665"/>
              <a:gd name="connsiteX13" fmla="*/ 452761 w 6640497"/>
              <a:gd name="connsiteY13" fmla="*/ 2903020 h 3799665"/>
              <a:gd name="connsiteX14" fmla="*/ 162514 w 6640497"/>
              <a:gd name="connsiteY14" fmla="*/ 3316164 h 3799665"/>
              <a:gd name="connsiteX15" fmla="*/ 0 w 6640497"/>
              <a:gd name="connsiteY15" fmla="*/ 3799665 h 3799665"/>
              <a:gd name="connsiteX0" fmla="*/ 6427433 w 6427433"/>
              <a:gd name="connsiteY0" fmla="*/ 0 h 3719744"/>
              <a:gd name="connsiteX1" fmla="*/ 4743260 w 6427433"/>
              <a:gd name="connsiteY1" fmla="*/ 923278 h 3719744"/>
              <a:gd name="connsiteX2" fmla="*/ 4559479 w 6427433"/>
              <a:gd name="connsiteY2" fmla="*/ 955410 h 3719744"/>
              <a:gd name="connsiteX3" fmla="*/ 3980707 w 6427433"/>
              <a:gd name="connsiteY3" fmla="*/ 1025040 h 3719744"/>
              <a:gd name="connsiteX4" fmla="*/ 3515293 w 6427433"/>
              <a:gd name="connsiteY4" fmla="*/ 1104210 h 3719744"/>
              <a:gd name="connsiteX5" fmla="*/ 3092808 w 6427433"/>
              <a:gd name="connsiteY5" fmla="*/ 1199082 h 3719744"/>
              <a:gd name="connsiteX6" fmla="*/ 2655351 w 6427433"/>
              <a:gd name="connsiteY6" fmla="*/ 1314426 h 3719744"/>
              <a:gd name="connsiteX7" fmla="*/ 2239756 w 6427433"/>
              <a:gd name="connsiteY7" fmla="*/ 1468659 h 3719744"/>
              <a:gd name="connsiteX8" fmla="*/ 1832974 w 6427433"/>
              <a:gd name="connsiteY8" fmla="*/ 1647471 h 3719744"/>
              <a:gd name="connsiteX9" fmla="*/ 1499266 w 6427433"/>
              <a:gd name="connsiteY9" fmla="*/ 1826946 h 3719744"/>
              <a:gd name="connsiteX10" fmla="*/ 1087051 w 6427433"/>
              <a:gd name="connsiteY10" fmla="*/ 2181124 h 3719744"/>
              <a:gd name="connsiteX11" fmla="*/ 630315 w 6427433"/>
              <a:gd name="connsiteY11" fmla="*/ 2601158 h 3719744"/>
              <a:gd name="connsiteX12" fmla="*/ 452761 w 6427433"/>
              <a:gd name="connsiteY12" fmla="*/ 2823099 h 3719744"/>
              <a:gd name="connsiteX13" fmla="*/ 162514 w 6427433"/>
              <a:gd name="connsiteY13" fmla="*/ 3236243 h 3719744"/>
              <a:gd name="connsiteX14" fmla="*/ 0 w 6427433"/>
              <a:gd name="connsiteY14" fmla="*/ 3719744 h 3719744"/>
              <a:gd name="connsiteX0" fmla="*/ 4743260 w 4743260"/>
              <a:gd name="connsiteY0" fmla="*/ 0 h 2796466"/>
              <a:gd name="connsiteX1" fmla="*/ 4559479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29613" h="2789641">
                <a:moveTo>
                  <a:pt x="4729613" y="0"/>
                </a:moveTo>
                <a:cubicBezTo>
                  <a:pt x="4602532" y="15933"/>
                  <a:pt x="4595586" y="9484"/>
                  <a:pt x="4470768" y="25307"/>
                </a:cubicBezTo>
                <a:cubicBezTo>
                  <a:pt x="4345950" y="41130"/>
                  <a:pt x="4144061" y="71727"/>
                  <a:pt x="3980707" y="94937"/>
                </a:cubicBezTo>
                <a:cubicBezTo>
                  <a:pt x="3821461" y="119737"/>
                  <a:pt x="3663276" y="145100"/>
                  <a:pt x="3515293" y="174107"/>
                </a:cubicBezTo>
                <a:cubicBezTo>
                  <a:pt x="3367310" y="203114"/>
                  <a:pt x="3236132" y="233943"/>
                  <a:pt x="3092808" y="268979"/>
                </a:cubicBezTo>
                <a:cubicBezTo>
                  <a:pt x="2949484" y="304015"/>
                  <a:pt x="2797526" y="339394"/>
                  <a:pt x="2655351" y="384323"/>
                </a:cubicBezTo>
                <a:cubicBezTo>
                  <a:pt x="2513176" y="429252"/>
                  <a:pt x="2376819" y="483049"/>
                  <a:pt x="2239756" y="538556"/>
                </a:cubicBezTo>
                <a:cubicBezTo>
                  <a:pt x="2102693" y="594063"/>
                  <a:pt x="1956389" y="657654"/>
                  <a:pt x="1832974" y="717368"/>
                </a:cubicBezTo>
                <a:cubicBezTo>
                  <a:pt x="1709559" y="777082"/>
                  <a:pt x="1623587" y="807901"/>
                  <a:pt x="1499266" y="896843"/>
                </a:cubicBezTo>
                <a:cubicBezTo>
                  <a:pt x="1374946" y="985785"/>
                  <a:pt x="1224456" y="1132962"/>
                  <a:pt x="1087051" y="1251021"/>
                </a:cubicBezTo>
                <a:cubicBezTo>
                  <a:pt x="1072255" y="1259899"/>
                  <a:pt x="736030" y="1564059"/>
                  <a:pt x="630315" y="1671055"/>
                </a:cubicBezTo>
                <a:cubicBezTo>
                  <a:pt x="524600" y="1778051"/>
                  <a:pt x="511946" y="1819016"/>
                  <a:pt x="452761" y="1892996"/>
                </a:cubicBezTo>
                <a:cubicBezTo>
                  <a:pt x="440924" y="1898915"/>
                  <a:pt x="313037" y="2088460"/>
                  <a:pt x="162514" y="2306140"/>
                </a:cubicBezTo>
                <a:cubicBezTo>
                  <a:pt x="67298" y="2443838"/>
                  <a:pt x="47347" y="2623925"/>
                  <a:pt x="0" y="2789641"/>
                </a:cubicBez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300576" y="1296056"/>
            <a:ext cx="4737011" cy="37740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07974" y="3339123"/>
            <a:ext cx="4740037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331639" y="3244237"/>
            <a:ext cx="4689001" cy="1803493"/>
          </a:xfrm>
          <a:custGeom>
            <a:avLst/>
            <a:gdLst>
              <a:gd name="connsiteX0" fmla="*/ 1331650 w 1331650"/>
              <a:gd name="connsiteY0" fmla="*/ 0 h 417251"/>
              <a:gd name="connsiteX1" fmla="*/ 1118586 w 1331650"/>
              <a:gd name="connsiteY1" fmla="*/ 53266 h 417251"/>
              <a:gd name="connsiteX2" fmla="*/ 1065320 w 1331650"/>
              <a:gd name="connsiteY2" fmla="*/ 62144 h 417251"/>
              <a:gd name="connsiteX3" fmla="*/ 985421 w 1331650"/>
              <a:gd name="connsiteY3" fmla="*/ 88777 h 417251"/>
              <a:gd name="connsiteX4" fmla="*/ 852256 w 1331650"/>
              <a:gd name="connsiteY4" fmla="*/ 124288 h 417251"/>
              <a:gd name="connsiteX5" fmla="*/ 772357 w 1331650"/>
              <a:gd name="connsiteY5" fmla="*/ 142043 h 417251"/>
              <a:gd name="connsiteX6" fmla="*/ 630314 w 1331650"/>
              <a:gd name="connsiteY6" fmla="*/ 177554 h 417251"/>
              <a:gd name="connsiteX7" fmla="*/ 594804 w 1331650"/>
              <a:gd name="connsiteY7" fmla="*/ 195309 h 417251"/>
              <a:gd name="connsiteX8" fmla="*/ 479394 w 1331650"/>
              <a:gd name="connsiteY8" fmla="*/ 221942 h 417251"/>
              <a:gd name="connsiteX9" fmla="*/ 417250 w 1331650"/>
              <a:gd name="connsiteY9" fmla="*/ 248575 h 417251"/>
              <a:gd name="connsiteX10" fmla="*/ 390617 w 1331650"/>
              <a:gd name="connsiteY10" fmla="*/ 266331 h 417251"/>
              <a:gd name="connsiteX11" fmla="*/ 284085 w 1331650"/>
              <a:gd name="connsiteY11" fmla="*/ 301841 h 417251"/>
              <a:gd name="connsiteX12" fmla="*/ 257452 w 1331650"/>
              <a:gd name="connsiteY12" fmla="*/ 310719 h 417251"/>
              <a:gd name="connsiteX13" fmla="*/ 186431 w 1331650"/>
              <a:gd name="connsiteY13" fmla="*/ 337352 h 417251"/>
              <a:gd name="connsiteX14" fmla="*/ 142043 w 1331650"/>
              <a:gd name="connsiteY14" fmla="*/ 363985 h 417251"/>
              <a:gd name="connsiteX15" fmla="*/ 79899 w 1331650"/>
              <a:gd name="connsiteY15" fmla="*/ 381740 h 417251"/>
              <a:gd name="connsiteX16" fmla="*/ 44388 w 1331650"/>
              <a:gd name="connsiteY16" fmla="*/ 399496 h 417251"/>
              <a:gd name="connsiteX17" fmla="*/ 0 w 1331650"/>
              <a:gd name="connsiteY17" fmla="*/ 417251 h 417251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5353235 w 6640497"/>
              <a:gd name="connsiteY16" fmla="*/ 399496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870012 w 6640497"/>
              <a:gd name="connsiteY14" fmla="*/ 2441360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4559479 w 6640497"/>
              <a:gd name="connsiteY5" fmla="*/ 1008676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4559479 w 6640497"/>
              <a:gd name="connsiteY4" fmla="*/ 1008676 h 3773010"/>
              <a:gd name="connsiteX5" fmla="*/ 3980707 w 6640497"/>
              <a:gd name="connsiteY5" fmla="*/ 1078306 h 3773010"/>
              <a:gd name="connsiteX6" fmla="*/ 3515293 w 6640497"/>
              <a:gd name="connsiteY6" fmla="*/ 1157476 h 3773010"/>
              <a:gd name="connsiteX7" fmla="*/ 3092808 w 6640497"/>
              <a:gd name="connsiteY7" fmla="*/ 1252348 h 3773010"/>
              <a:gd name="connsiteX8" fmla="*/ 2655351 w 6640497"/>
              <a:gd name="connsiteY8" fmla="*/ 1367692 h 3773010"/>
              <a:gd name="connsiteX9" fmla="*/ 2239756 w 6640497"/>
              <a:gd name="connsiteY9" fmla="*/ 1521925 h 3773010"/>
              <a:gd name="connsiteX10" fmla="*/ 1832974 w 6640497"/>
              <a:gd name="connsiteY10" fmla="*/ 1700737 h 3773010"/>
              <a:gd name="connsiteX11" fmla="*/ 1499266 w 6640497"/>
              <a:gd name="connsiteY11" fmla="*/ 1880212 h 3773010"/>
              <a:gd name="connsiteX12" fmla="*/ 1087051 w 6640497"/>
              <a:gd name="connsiteY12" fmla="*/ 2234390 h 3773010"/>
              <a:gd name="connsiteX13" fmla="*/ 630315 w 6640497"/>
              <a:gd name="connsiteY13" fmla="*/ 2654424 h 3773010"/>
              <a:gd name="connsiteX14" fmla="*/ 452761 w 6640497"/>
              <a:gd name="connsiteY14" fmla="*/ 2876365 h 3773010"/>
              <a:gd name="connsiteX15" fmla="*/ 162514 w 6640497"/>
              <a:gd name="connsiteY15" fmla="*/ 3289509 h 3773010"/>
              <a:gd name="connsiteX16" fmla="*/ 0 w 6640497"/>
              <a:gd name="connsiteY16" fmla="*/ 3773010 h 3773010"/>
              <a:gd name="connsiteX0" fmla="*/ 6640497 w 6640497"/>
              <a:gd name="connsiteY0" fmla="*/ 9684 h 3782694"/>
              <a:gd name="connsiteX1" fmla="*/ 6427433 w 6640497"/>
              <a:gd name="connsiteY1" fmla="*/ 62950 h 3782694"/>
              <a:gd name="connsiteX2" fmla="*/ 6374167 w 6640497"/>
              <a:gd name="connsiteY2" fmla="*/ 71828 h 3782694"/>
              <a:gd name="connsiteX3" fmla="*/ 4559479 w 6640497"/>
              <a:gd name="connsiteY3" fmla="*/ 1018360 h 3782694"/>
              <a:gd name="connsiteX4" fmla="*/ 3980707 w 6640497"/>
              <a:gd name="connsiteY4" fmla="*/ 1087990 h 3782694"/>
              <a:gd name="connsiteX5" fmla="*/ 3515293 w 6640497"/>
              <a:gd name="connsiteY5" fmla="*/ 1167160 h 3782694"/>
              <a:gd name="connsiteX6" fmla="*/ 3092808 w 6640497"/>
              <a:gd name="connsiteY6" fmla="*/ 1262032 h 3782694"/>
              <a:gd name="connsiteX7" fmla="*/ 2655351 w 6640497"/>
              <a:gd name="connsiteY7" fmla="*/ 1377376 h 3782694"/>
              <a:gd name="connsiteX8" fmla="*/ 2239756 w 6640497"/>
              <a:gd name="connsiteY8" fmla="*/ 1531609 h 3782694"/>
              <a:gd name="connsiteX9" fmla="*/ 1832974 w 6640497"/>
              <a:gd name="connsiteY9" fmla="*/ 1710421 h 3782694"/>
              <a:gd name="connsiteX10" fmla="*/ 1499266 w 6640497"/>
              <a:gd name="connsiteY10" fmla="*/ 1889896 h 3782694"/>
              <a:gd name="connsiteX11" fmla="*/ 1087051 w 6640497"/>
              <a:gd name="connsiteY11" fmla="*/ 2244074 h 3782694"/>
              <a:gd name="connsiteX12" fmla="*/ 630315 w 6640497"/>
              <a:gd name="connsiteY12" fmla="*/ 2664108 h 3782694"/>
              <a:gd name="connsiteX13" fmla="*/ 452761 w 6640497"/>
              <a:gd name="connsiteY13" fmla="*/ 2886049 h 3782694"/>
              <a:gd name="connsiteX14" fmla="*/ 162514 w 6640497"/>
              <a:gd name="connsiteY14" fmla="*/ 3299193 h 3782694"/>
              <a:gd name="connsiteX15" fmla="*/ 0 w 6640497"/>
              <a:gd name="connsiteY15" fmla="*/ 3782694 h 3782694"/>
              <a:gd name="connsiteX0" fmla="*/ 6640497 w 6640497"/>
              <a:gd name="connsiteY0" fmla="*/ 26655 h 3799665"/>
              <a:gd name="connsiteX1" fmla="*/ 6427433 w 6640497"/>
              <a:gd name="connsiteY1" fmla="*/ 79921 h 3799665"/>
              <a:gd name="connsiteX2" fmla="*/ 4743260 w 6640497"/>
              <a:gd name="connsiteY2" fmla="*/ 1003199 h 3799665"/>
              <a:gd name="connsiteX3" fmla="*/ 4559479 w 6640497"/>
              <a:gd name="connsiteY3" fmla="*/ 1035331 h 3799665"/>
              <a:gd name="connsiteX4" fmla="*/ 3980707 w 6640497"/>
              <a:gd name="connsiteY4" fmla="*/ 1104961 h 3799665"/>
              <a:gd name="connsiteX5" fmla="*/ 3515293 w 6640497"/>
              <a:gd name="connsiteY5" fmla="*/ 1184131 h 3799665"/>
              <a:gd name="connsiteX6" fmla="*/ 3092808 w 6640497"/>
              <a:gd name="connsiteY6" fmla="*/ 1279003 h 3799665"/>
              <a:gd name="connsiteX7" fmla="*/ 2655351 w 6640497"/>
              <a:gd name="connsiteY7" fmla="*/ 1394347 h 3799665"/>
              <a:gd name="connsiteX8" fmla="*/ 2239756 w 6640497"/>
              <a:gd name="connsiteY8" fmla="*/ 1548580 h 3799665"/>
              <a:gd name="connsiteX9" fmla="*/ 1832974 w 6640497"/>
              <a:gd name="connsiteY9" fmla="*/ 1727392 h 3799665"/>
              <a:gd name="connsiteX10" fmla="*/ 1499266 w 6640497"/>
              <a:gd name="connsiteY10" fmla="*/ 1906867 h 3799665"/>
              <a:gd name="connsiteX11" fmla="*/ 1087051 w 6640497"/>
              <a:gd name="connsiteY11" fmla="*/ 2261045 h 3799665"/>
              <a:gd name="connsiteX12" fmla="*/ 630315 w 6640497"/>
              <a:gd name="connsiteY12" fmla="*/ 2681079 h 3799665"/>
              <a:gd name="connsiteX13" fmla="*/ 452761 w 6640497"/>
              <a:gd name="connsiteY13" fmla="*/ 2903020 h 3799665"/>
              <a:gd name="connsiteX14" fmla="*/ 162514 w 6640497"/>
              <a:gd name="connsiteY14" fmla="*/ 3316164 h 3799665"/>
              <a:gd name="connsiteX15" fmla="*/ 0 w 6640497"/>
              <a:gd name="connsiteY15" fmla="*/ 3799665 h 3799665"/>
              <a:gd name="connsiteX0" fmla="*/ 6427433 w 6427433"/>
              <a:gd name="connsiteY0" fmla="*/ 0 h 3719744"/>
              <a:gd name="connsiteX1" fmla="*/ 4743260 w 6427433"/>
              <a:gd name="connsiteY1" fmla="*/ 923278 h 3719744"/>
              <a:gd name="connsiteX2" fmla="*/ 4559479 w 6427433"/>
              <a:gd name="connsiteY2" fmla="*/ 955410 h 3719744"/>
              <a:gd name="connsiteX3" fmla="*/ 3980707 w 6427433"/>
              <a:gd name="connsiteY3" fmla="*/ 1025040 h 3719744"/>
              <a:gd name="connsiteX4" fmla="*/ 3515293 w 6427433"/>
              <a:gd name="connsiteY4" fmla="*/ 1104210 h 3719744"/>
              <a:gd name="connsiteX5" fmla="*/ 3092808 w 6427433"/>
              <a:gd name="connsiteY5" fmla="*/ 1199082 h 3719744"/>
              <a:gd name="connsiteX6" fmla="*/ 2655351 w 6427433"/>
              <a:gd name="connsiteY6" fmla="*/ 1314426 h 3719744"/>
              <a:gd name="connsiteX7" fmla="*/ 2239756 w 6427433"/>
              <a:gd name="connsiteY7" fmla="*/ 1468659 h 3719744"/>
              <a:gd name="connsiteX8" fmla="*/ 1832974 w 6427433"/>
              <a:gd name="connsiteY8" fmla="*/ 1647471 h 3719744"/>
              <a:gd name="connsiteX9" fmla="*/ 1499266 w 6427433"/>
              <a:gd name="connsiteY9" fmla="*/ 1826946 h 3719744"/>
              <a:gd name="connsiteX10" fmla="*/ 1087051 w 6427433"/>
              <a:gd name="connsiteY10" fmla="*/ 2181124 h 3719744"/>
              <a:gd name="connsiteX11" fmla="*/ 630315 w 6427433"/>
              <a:gd name="connsiteY11" fmla="*/ 2601158 h 3719744"/>
              <a:gd name="connsiteX12" fmla="*/ 452761 w 6427433"/>
              <a:gd name="connsiteY12" fmla="*/ 2823099 h 3719744"/>
              <a:gd name="connsiteX13" fmla="*/ 162514 w 6427433"/>
              <a:gd name="connsiteY13" fmla="*/ 3236243 h 3719744"/>
              <a:gd name="connsiteX14" fmla="*/ 0 w 6427433"/>
              <a:gd name="connsiteY14" fmla="*/ 3719744 h 3719744"/>
              <a:gd name="connsiteX0" fmla="*/ 4743260 w 4743260"/>
              <a:gd name="connsiteY0" fmla="*/ 0 h 2796466"/>
              <a:gd name="connsiteX1" fmla="*/ 4559479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814559 w 4729613"/>
              <a:gd name="connsiteY10" fmla="*/ 1814356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452761 w 4729613"/>
              <a:gd name="connsiteY11" fmla="*/ 1892996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044514 w 4729613"/>
              <a:gd name="connsiteY7" fmla="*/ 908436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976938 w 4729613"/>
              <a:gd name="connsiteY8" fmla="*/ 1149327 h 2789641"/>
              <a:gd name="connsiteX9" fmla="*/ 1087051 w 4729613"/>
              <a:gd name="connsiteY9" fmla="*/ 1251021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1976938 w 4729613"/>
              <a:gd name="connsiteY8" fmla="*/ 1149327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1003970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822436 w 4729613"/>
              <a:gd name="connsiteY7" fmla="*/ 867493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3481702 w 4729613"/>
              <a:gd name="connsiteY6" fmla="*/ 613618 h 2789641"/>
              <a:gd name="connsiteX7" fmla="*/ 2822436 w 4729613"/>
              <a:gd name="connsiteY7" fmla="*/ 867493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847021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106592 w 4729613"/>
              <a:gd name="connsiteY8" fmla="*/ 1053793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822436 w 4729613"/>
              <a:gd name="connsiteY7" fmla="*/ 799254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345428 w 4729613"/>
              <a:gd name="connsiteY8" fmla="*/ 100602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23741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684773 w 4729613"/>
              <a:gd name="connsiteY11" fmla="*/ 195441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66409 w 4729613"/>
              <a:gd name="connsiteY11" fmla="*/ 207724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66409 w 4729613"/>
              <a:gd name="connsiteY11" fmla="*/ 2077241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04994 w 4729613"/>
              <a:gd name="connsiteY11" fmla="*/ 2172775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496483 w 4729613"/>
              <a:gd name="connsiteY9" fmla="*/ 1346556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2652502 w 4729613"/>
              <a:gd name="connsiteY8" fmla="*/ 97190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3013505 w 4729613"/>
              <a:gd name="connsiteY7" fmla="*/ 860669 h 2789641"/>
              <a:gd name="connsiteX8" fmla="*/ 1908699 w 4729613"/>
              <a:gd name="connsiteY8" fmla="*/ 121756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440299 w 4729613"/>
              <a:gd name="connsiteY7" fmla="*/ 935732 h 2789641"/>
              <a:gd name="connsiteX8" fmla="*/ 1908699 w 4729613"/>
              <a:gd name="connsiteY8" fmla="*/ 1217566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481702 w 4729613"/>
              <a:gd name="connsiteY6" fmla="*/ 613618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4129310 w 4729613"/>
              <a:gd name="connsiteY5" fmla="*/ 500329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621358 w 4729613"/>
              <a:gd name="connsiteY4" fmla="*/ 405457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4695824 w 4729613"/>
              <a:gd name="connsiteY3" fmla="*/ 378823 h 2789641"/>
              <a:gd name="connsiteX4" fmla="*/ 4246044 w 4729613"/>
              <a:gd name="connsiteY4" fmla="*/ 480520 h 2789641"/>
              <a:gd name="connsiteX5" fmla="*/ 3788116 w 4729613"/>
              <a:gd name="connsiteY5" fmla="*/ 568568 h 2789641"/>
              <a:gd name="connsiteX6" fmla="*/ 3222394 w 4729613"/>
              <a:gd name="connsiteY6" fmla="*/ 695505 h 2789641"/>
              <a:gd name="connsiteX7" fmla="*/ 2440299 w 4729613"/>
              <a:gd name="connsiteY7" fmla="*/ 935732 h 2789641"/>
              <a:gd name="connsiteX8" fmla="*/ 1888227 w 4729613"/>
              <a:gd name="connsiteY8" fmla="*/ 1149327 h 2789641"/>
              <a:gd name="connsiteX9" fmla="*/ 1271295 w 4729613"/>
              <a:gd name="connsiteY9" fmla="*/ 1489857 h 2789641"/>
              <a:gd name="connsiteX10" fmla="*/ 951037 w 4729613"/>
              <a:gd name="connsiteY10" fmla="*/ 1698350 h 2789641"/>
              <a:gd name="connsiteX11" fmla="*/ 418641 w 4729613"/>
              <a:gd name="connsiteY11" fmla="*/ 2145479 h 2789641"/>
              <a:gd name="connsiteX12" fmla="*/ 278520 w 4729613"/>
              <a:gd name="connsiteY12" fmla="*/ 2333435 h 2789641"/>
              <a:gd name="connsiteX13" fmla="*/ 0 w 4729613"/>
              <a:gd name="connsiteY13" fmla="*/ 2789641 h 2789641"/>
              <a:gd name="connsiteX0" fmla="*/ 4470768 w 4699730"/>
              <a:gd name="connsiteY0" fmla="*/ 0 h 2764334"/>
              <a:gd name="connsiteX1" fmla="*/ 3980707 w 4699730"/>
              <a:gd name="connsiteY1" fmla="*/ 69630 h 2764334"/>
              <a:gd name="connsiteX2" fmla="*/ 4695824 w 4699730"/>
              <a:gd name="connsiteY2" fmla="*/ 353516 h 2764334"/>
              <a:gd name="connsiteX3" fmla="*/ 4246044 w 4699730"/>
              <a:gd name="connsiteY3" fmla="*/ 455213 h 2764334"/>
              <a:gd name="connsiteX4" fmla="*/ 3788116 w 4699730"/>
              <a:gd name="connsiteY4" fmla="*/ 543261 h 2764334"/>
              <a:gd name="connsiteX5" fmla="*/ 3222394 w 4699730"/>
              <a:gd name="connsiteY5" fmla="*/ 670198 h 2764334"/>
              <a:gd name="connsiteX6" fmla="*/ 2440299 w 4699730"/>
              <a:gd name="connsiteY6" fmla="*/ 910425 h 2764334"/>
              <a:gd name="connsiteX7" fmla="*/ 1888227 w 4699730"/>
              <a:gd name="connsiteY7" fmla="*/ 1124020 h 2764334"/>
              <a:gd name="connsiteX8" fmla="*/ 1271295 w 4699730"/>
              <a:gd name="connsiteY8" fmla="*/ 1464550 h 2764334"/>
              <a:gd name="connsiteX9" fmla="*/ 951037 w 4699730"/>
              <a:gd name="connsiteY9" fmla="*/ 1673043 h 2764334"/>
              <a:gd name="connsiteX10" fmla="*/ 418641 w 4699730"/>
              <a:gd name="connsiteY10" fmla="*/ 2120172 h 2764334"/>
              <a:gd name="connsiteX11" fmla="*/ 278520 w 4699730"/>
              <a:gd name="connsiteY11" fmla="*/ 2308128 h 2764334"/>
              <a:gd name="connsiteX12" fmla="*/ 0 w 4699730"/>
              <a:gd name="connsiteY12" fmla="*/ 2764334 h 2764334"/>
              <a:gd name="connsiteX0" fmla="*/ 3980707 w 4699730"/>
              <a:gd name="connsiteY0" fmla="*/ 0 h 2694704"/>
              <a:gd name="connsiteX1" fmla="*/ 4695824 w 4699730"/>
              <a:gd name="connsiteY1" fmla="*/ 283886 h 2694704"/>
              <a:gd name="connsiteX2" fmla="*/ 4246044 w 4699730"/>
              <a:gd name="connsiteY2" fmla="*/ 385583 h 2694704"/>
              <a:gd name="connsiteX3" fmla="*/ 3788116 w 4699730"/>
              <a:gd name="connsiteY3" fmla="*/ 473631 h 2694704"/>
              <a:gd name="connsiteX4" fmla="*/ 3222394 w 4699730"/>
              <a:gd name="connsiteY4" fmla="*/ 600568 h 2694704"/>
              <a:gd name="connsiteX5" fmla="*/ 2440299 w 4699730"/>
              <a:gd name="connsiteY5" fmla="*/ 840795 h 2694704"/>
              <a:gd name="connsiteX6" fmla="*/ 1888227 w 4699730"/>
              <a:gd name="connsiteY6" fmla="*/ 1054390 h 2694704"/>
              <a:gd name="connsiteX7" fmla="*/ 1271295 w 4699730"/>
              <a:gd name="connsiteY7" fmla="*/ 1394920 h 2694704"/>
              <a:gd name="connsiteX8" fmla="*/ 951037 w 4699730"/>
              <a:gd name="connsiteY8" fmla="*/ 1603413 h 2694704"/>
              <a:gd name="connsiteX9" fmla="*/ 418641 w 4699730"/>
              <a:gd name="connsiteY9" fmla="*/ 2050542 h 2694704"/>
              <a:gd name="connsiteX10" fmla="*/ 278520 w 4699730"/>
              <a:gd name="connsiteY10" fmla="*/ 2238498 h 2694704"/>
              <a:gd name="connsiteX11" fmla="*/ 0 w 4699730"/>
              <a:gd name="connsiteY11" fmla="*/ 2694704 h 2694704"/>
              <a:gd name="connsiteX0" fmla="*/ 4695824 w 4699730"/>
              <a:gd name="connsiteY0" fmla="*/ 0 h 2410818"/>
              <a:gd name="connsiteX1" fmla="*/ 4246044 w 4699730"/>
              <a:gd name="connsiteY1" fmla="*/ 101697 h 2410818"/>
              <a:gd name="connsiteX2" fmla="*/ 3788116 w 4699730"/>
              <a:gd name="connsiteY2" fmla="*/ 189745 h 2410818"/>
              <a:gd name="connsiteX3" fmla="*/ 3222394 w 4699730"/>
              <a:gd name="connsiteY3" fmla="*/ 316682 h 2410818"/>
              <a:gd name="connsiteX4" fmla="*/ 2440299 w 4699730"/>
              <a:gd name="connsiteY4" fmla="*/ 556909 h 2410818"/>
              <a:gd name="connsiteX5" fmla="*/ 1888227 w 4699730"/>
              <a:gd name="connsiteY5" fmla="*/ 770504 h 2410818"/>
              <a:gd name="connsiteX6" fmla="*/ 1271295 w 4699730"/>
              <a:gd name="connsiteY6" fmla="*/ 1111034 h 2410818"/>
              <a:gd name="connsiteX7" fmla="*/ 951037 w 4699730"/>
              <a:gd name="connsiteY7" fmla="*/ 1319527 h 2410818"/>
              <a:gd name="connsiteX8" fmla="*/ 418641 w 4699730"/>
              <a:gd name="connsiteY8" fmla="*/ 1766656 h 2410818"/>
              <a:gd name="connsiteX9" fmla="*/ 278520 w 4699730"/>
              <a:gd name="connsiteY9" fmla="*/ 1954612 h 2410818"/>
              <a:gd name="connsiteX10" fmla="*/ 0 w 4699730"/>
              <a:gd name="connsiteY10" fmla="*/ 2410818 h 2410818"/>
              <a:gd name="connsiteX0" fmla="*/ 4716296 w 4720033"/>
              <a:gd name="connsiteY0" fmla="*/ 0 h 2410818"/>
              <a:gd name="connsiteX1" fmla="*/ 4246044 w 4720033"/>
              <a:gd name="connsiteY1" fmla="*/ 101697 h 2410818"/>
              <a:gd name="connsiteX2" fmla="*/ 3788116 w 4720033"/>
              <a:gd name="connsiteY2" fmla="*/ 189745 h 2410818"/>
              <a:gd name="connsiteX3" fmla="*/ 3222394 w 4720033"/>
              <a:gd name="connsiteY3" fmla="*/ 316682 h 2410818"/>
              <a:gd name="connsiteX4" fmla="*/ 2440299 w 4720033"/>
              <a:gd name="connsiteY4" fmla="*/ 556909 h 2410818"/>
              <a:gd name="connsiteX5" fmla="*/ 1888227 w 4720033"/>
              <a:gd name="connsiteY5" fmla="*/ 770504 h 2410818"/>
              <a:gd name="connsiteX6" fmla="*/ 1271295 w 4720033"/>
              <a:gd name="connsiteY6" fmla="*/ 1111034 h 2410818"/>
              <a:gd name="connsiteX7" fmla="*/ 951037 w 4720033"/>
              <a:gd name="connsiteY7" fmla="*/ 1319527 h 2410818"/>
              <a:gd name="connsiteX8" fmla="*/ 418641 w 4720033"/>
              <a:gd name="connsiteY8" fmla="*/ 1766656 h 2410818"/>
              <a:gd name="connsiteX9" fmla="*/ 278520 w 4720033"/>
              <a:gd name="connsiteY9" fmla="*/ 1954612 h 2410818"/>
              <a:gd name="connsiteX10" fmla="*/ 0 w 4720033"/>
              <a:gd name="connsiteY10" fmla="*/ 2410818 h 2410818"/>
              <a:gd name="connsiteX0" fmla="*/ 4716296 w 4716296"/>
              <a:gd name="connsiteY0" fmla="*/ 0 h 2410818"/>
              <a:gd name="connsiteX1" fmla="*/ 4246044 w 4716296"/>
              <a:gd name="connsiteY1" fmla="*/ 101697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70504 h 2410818"/>
              <a:gd name="connsiteX6" fmla="*/ 1271295 w 4716296"/>
              <a:gd name="connsiteY6" fmla="*/ 1111034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341578 w 4716296"/>
              <a:gd name="connsiteY1" fmla="*/ 633960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70504 h 2410818"/>
              <a:gd name="connsiteX6" fmla="*/ 1271295 w 4716296"/>
              <a:gd name="connsiteY6" fmla="*/ 1111034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716296 w 4716296"/>
              <a:gd name="connsiteY0" fmla="*/ 0 h 2410818"/>
              <a:gd name="connsiteX1" fmla="*/ 4341578 w 4716296"/>
              <a:gd name="connsiteY1" fmla="*/ 633960 h 2410818"/>
              <a:gd name="connsiteX2" fmla="*/ 3788116 w 4716296"/>
              <a:gd name="connsiteY2" fmla="*/ 189745 h 2410818"/>
              <a:gd name="connsiteX3" fmla="*/ 3222394 w 4716296"/>
              <a:gd name="connsiteY3" fmla="*/ 316682 h 2410818"/>
              <a:gd name="connsiteX4" fmla="*/ 2440299 w 4716296"/>
              <a:gd name="connsiteY4" fmla="*/ 556909 h 2410818"/>
              <a:gd name="connsiteX5" fmla="*/ 1888227 w 4716296"/>
              <a:gd name="connsiteY5" fmla="*/ 770504 h 2410818"/>
              <a:gd name="connsiteX6" fmla="*/ 1271295 w 4716296"/>
              <a:gd name="connsiteY6" fmla="*/ 1111034 h 2410818"/>
              <a:gd name="connsiteX7" fmla="*/ 951037 w 4716296"/>
              <a:gd name="connsiteY7" fmla="*/ 1319527 h 2410818"/>
              <a:gd name="connsiteX8" fmla="*/ 418641 w 4716296"/>
              <a:gd name="connsiteY8" fmla="*/ 1766656 h 2410818"/>
              <a:gd name="connsiteX9" fmla="*/ 278520 w 4716296"/>
              <a:gd name="connsiteY9" fmla="*/ 1954612 h 2410818"/>
              <a:gd name="connsiteX10" fmla="*/ 0 w 4716296"/>
              <a:gd name="connsiteY10" fmla="*/ 2410818 h 2410818"/>
              <a:gd name="connsiteX0" fmla="*/ 4689001 w 4689001"/>
              <a:gd name="connsiteY0" fmla="*/ 430813 h 2234306"/>
              <a:gd name="connsiteX1" fmla="*/ 4341578 w 4689001"/>
              <a:gd name="connsiteY1" fmla="*/ 457448 h 2234306"/>
              <a:gd name="connsiteX2" fmla="*/ 3788116 w 4689001"/>
              <a:gd name="connsiteY2" fmla="*/ 13233 h 2234306"/>
              <a:gd name="connsiteX3" fmla="*/ 3222394 w 4689001"/>
              <a:gd name="connsiteY3" fmla="*/ 140170 h 2234306"/>
              <a:gd name="connsiteX4" fmla="*/ 2440299 w 4689001"/>
              <a:gd name="connsiteY4" fmla="*/ 380397 h 2234306"/>
              <a:gd name="connsiteX5" fmla="*/ 1888227 w 4689001"/>
              <a:gd name="connsiteY5" fmla="*/ 593992 h 2234306"/>
              <a:gd name="connsiteX6" fmla="*/ 1271295 w 4689001"/>
              <a:gd name="connsiteY6" fmla="*/ 934522 h 2234306"/>
              <a:gd name="connsiteX7" fmla="*/ 951037 w 4689001"/>
              <a:gd name="connsiteY7" fmla="*/ 1143015 h 2234306"/>
              <a:gd name="connsiteX8" fmla="*/ 418641 w 4689001"/>
              <a:gd name="connsiteY8" fmla="*/ 1590144 h 2234306"/>
              <a:gd name="connsiteX9" fmla="*/ 278520 w 4689001"/>
              <a:gd name="connsiteY9" fmla="*/ 1778100 h 2234306"/>
              <a:gd name="connsiteX10" fmla="*/ 0 w 4689001"/>
              <a:gd name="connsiteY10" fmla="*/ 2234306 h 2234306"/>
              <a:gd name="connsiteX0" fmla="*/ 4689001 w 4689001"/>
              <a:gd name="connsiteY0" fmla="*/ 430813 h 2234306"/>
              <a:gd name="connsiteX1" fmla="*/ 4341578 w 4689001"/>
              <a:gd name="connsiteY1" fmla="*/ 457448 h 2234306"/>
              <a:gd name="connsiteX2" fmla="*/ 3788116 w 4689001"/>
              <a:gd name="connsiteY2" fmla="*/ 13233 h 2234306"/>
              <a:gd name="connsiteX3" fmla="*/ 3222394 w 4689001"/>
              <a:gd name="connsiteY3" fmla="*/ 140170 h 2234306"/>
              <a:gd name="connsiteX4" fmla="*/ 2440299 w 4689001"/>
              <a:gd name="connsiteY4" fmla="*/ 380397 h 2234306"/>
              <a:gd name="connsiteX5" fmla="*/ 1888227 w 4689001"/>
              <a:gd name="connsiteY5" fmla="*/ 593992 h 2234306"/>
              <a:gd name="connsiteX6" fmla="*/ 1271295 w 4689001"/>
              <a:gd name="connsiteY6" fmla="*/ 934522 h 2234306"/>
              <a:gd name="connsiteX7" fmla="*/ 951037 w 4689001"/>
              <a:gd name="connsiteY7" fmla="*/ 1143015 h 2234306"/>
              <a:gd name="connsiteX8" fmla="*/ 418641 w 4689001"/>
              <a:gd name="connsiteY8" fmla="*/ 1590144 h 2234306"/>
              <a:gd name="connsiteX9" fmla="*/ 278520 w 4689001"/>
              <a:gd name="connsiteY9" fmla="*/ 1778100 h 2234306"/>
              <a:gd name="connsiteX10" fmla="*/ 0 w 4689001"/>
              <a:gd name="connsiteY10" fmla="*/ 2234306 h 2234306"/>
              <a:gd name="connsiteX0" fmla="*/ 4689001 w 4689001"/>
              <a:gd name="connsiteY0" fmla="*/ 291295 h 2094788"/>
              <a:gd name="connsiteX1" fmla="*/ 4341578 w 4689001"/>
              <a:gd name="connsiteY1" fmla="*/ 317930 h 2094788"/>
              <a:gd name="connsiteX2" fmla="*/ 3781292 w 4689001"/>
              <a:gd name="connsiteY2" fmla="*/ 317267 h 2094788"/>
              <a:gd name="connsiteX3" fmla="*/ 3222394 w 4689001"/>
              <a:gd name="connsiteY3" fmla="*/ 652 h 2094788"/>
              <a:gd name="connsiteX4" fmla="*/ 2440299 w 4689001"/>
              <a:gd name="connsiteY4" fmla="*/ 240879 h 2094788"/>
              <a:gd name="connsiteX5" fmla="*/ 1888227 w 4689001"/>
              <a:gd name="connsiteY5" fmla="*/ 454474 h 2094788"/>
              <a:gd name="connsiteX6" fmla="*/ 1271295 w 4689001"/>
              <a:gd name="connsiteY6" fmla="*/ 795004 h 2094788"/>
              <a:gd name="connsiteX7" fmla="*/ 951037 w 4689001"/>
              <a:gd name="connsiteY7" fmla="*/ 1003497 h 2094788"/>
              <a:gd name="connsiteX8" fmla="*/ 418641 w 4689001"/>
              <a:gd name="connsiteY8" fmla="*/ 1450626 h 2094788"/>
              <a:gd name="connsiteX9" fmla="*/ 278520 w 4689001"/>
              <a:gd name="connsiteY9" fmla="*/ 1638582 h 2094788"/>
              <a:gd name="connsiteX10" fmla="*/ 0 w 4689001"/>
              <a:gd name="connsiteY10" fmla="*/ 2094788 h 2094788"/>
              <a:gd name="connsiteX0" fmla="*/ 4689001 w 4689001"/>
              <a:gd name="connsiteY0" fmla="*/ 53430 h 1856923"/>
              <a:gd name="connsiteX1" fmla="*/ 4341578 w 4689001"/>
              <a:gd name="connsiteY1" fmla="*/ 80065 h 1856923"/>
              <a:gd name="connsiteX2" fmla="*/ 3781292 w 4689001"/>
              <a:gd name="connsiteY2" fmla="*/ 79402 h 1856923"/>
              <a:gd name="connsiteX3" fmla="*/ 3249689 w 4689001"/>
              <a:gd name="connsiteY3" fmla="*/ 90333 h 1856923"/>
              <a:gd name="connsiteX4" fmla="*/ 2440299 w 4689001"/>
              <a:gd name="connsiteY4" fmla="*/ 3014 h 1856923"/>
              <a:gd name="connsiteX5" fmla="*/ 1888227 w 4689001"/>
              <a:gd name="connsiteY5" fmla="*/ 216609 h 1856923"/>
              <a:gd name="connsiteX6" fmla="*/ 1271295 w 4689001"/>
              <a:gd name="connsiteY6" fmla="*/ 557139 h 1856923"/>
              <a:gd name="connsiteX7" fmla="*/ 951037 w 4689001"/>
              <a:gd name="connsiteY7" fmla="*/ 765632 h 1856923"/>
              <a:gd name="connsiteX8" fmla="*/ 418641 w 4689001"/>
              <a:gd name="connsiteY8" fmla="*/ 1212761 h 1856923"/>
              <a:gd name="connsiteX9" fmla="*/ 278520 w 4689001"/>
              <a:gd name="connsiteY9" fmla="*/ 1400717 h 1856923"/>
              <a:gd name="connsiteX10" fmla="*/ 0 w 4689001"/>
              <a:gd name="connsiteY10" fmla="*/ 1856923 h 185692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888227 w 4689001"/>
              <a:gd name="connsiteY5" fmla="*/ 163179 h 1803493"/>
              <a:gd name="connsiteX6" fmla="*/ 1271295 w 4689001"/>
              <a:gd name="connsiteY6" fmla="*/ 503709 h 1803493"/>
              <a:gd name="connsiteX7" fmla="*/ 951037 w 4689001"/>
              <a:gd name="connsiteY7" fmla="*/ 712202 h 1803493"/>
              <a:gd name="connsiteX8" fmla="*/ 418641 w 4689001"/>
              <a:gd name="connsiteY8" fmla="*/ 1159331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929171 w 4689001"/>
              <a:gd name="connsiteY5" fmla="*/ 224594 h 1803493"/>
              <a:gd name="connsiteX6" fmla="*/ 1271295 w 4689001"/>
              <a:gd name="connsiteY6" fmla="*/ 503709 h 1803493"/>
              <a:gd name="connsiteX7" fmla="*/ 951037 w 4689001"/>
              <a:gd name="connsiteY7" fmla="*/ 712202 h 1803493"/>
              <a:gd name="connsiteX8" fmla="*/ 418641 w 4689001"/>
              <a:gd name="connsiteY8" fmla="*/ 1159331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929171 w 4689001"/>
              <a:gd name="connsiteY5" fmla="*/ 224594 h 1803493"/>
              <a:gd name="connsiteX6" fmla="*/ 1284943 w 4689001"/>
              <a:gd name="connsiteY6" fmla="*/ 585595 h 1803493"/>
              <a:gd name="connsiteX7" fmla="*/ 951037 w 4689001"/>
              <a:gd name="connsiteY7" fmla="*/ 712202 h 1803493"/>
              <a:gd name="connsiteX8" fmla="*/ 418641 w 4689001"/>
              <a:gd name="connsiteY8" fmla="*/ 1159331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929171 w 4689001"/>
              <a:gd name="connsiteY5" fmla="*/ 224594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18641 w 4689001"/>
              <a:gd name="connsiteY8" fmla="*/ 1159331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929171 w 4689001"/>
              <a:gd name="connsiteY5" fmla="*/ 224594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7159 w 4689001"/>
              <a:gd name="connsiteY5" fmla="*/ 374719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7159 w 4689001"/>
              <a:gd name="connsiteY5" fmla="*/ 374719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0335 w 4689001"/>
              <a:gd name="connsiteY5" fmla="*/ 326952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0335 w 4689001"/>
              <a:gd name="connsiteY5" fmla="*/ 326952 h 1803493"/>
              <a:gd name="connsiteX6" fmla="*/ 1284943 w 4689001"/>
              <a:gd name="connsiteY6" fmla="*/ 585595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26635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0335 w 4689001"/>
              <a:gd name="connsiteY5" fmla="*/ 326952 h 1803493"/>
              <a:gd name="connsiteX6" fmla="*/ 1278119 w 4689001"/>
              <a:gd name="connsiteY6" fmla="*/ 551476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  <a:gd name="connsiteX0" fmla="*/ 4689001 w 4689001"/>
              <a:gd name="connsiteY0" fmla="*/ 0 h 1803493"/>
              <a:gd name="connsiteX1" fmla="*/ 4341578 w 4689001"/>
              <a:gd name="connsiteY1" fmla="*/ 6163 h 1803493"/>
              <a:gd name="connsiteX2" fmla="*/ 3781292 w 4689001"/>
              <a:gd name="connsiteY2" fmla="*/ 25972 h 1803493"/>
              <a:gd name="connsiteX3" fmla="*/ 3249689 w 4689001"/>
              <a:gd name="connsiteY3" fmla="*/ 36903 h 1803493"/>
              <a:gd name="connsiteX4" fmla="*/ 2481243 w 4689001"/>
              <a:gd name="connsiteY4" fmla="*/ 86062 h 1803493"/>
              <a:gd name="connsiteX5" fmla="*/ 1690335 w 4689001"/>
              <a:gd name="connsiteY5" fmla="*/ 326952 h 1803493"/>
              <a:gd name="connsiteX6" fmla="*/ 1278119 w 4689001"/>
              <a:gd name="connsiteY6" fmla="*/ 551476 h 1803493"/>
              <a:gd name="connsiteX7" fmla="*/ 991980 w 4689001"/>
              <a:gd name="connsiteY7" fmla="*/ 759969 h 1803493"/>
              <a:gd name="connsiteX8" fmla="*/ 459584 w 4689001"/>
              <a:gd name="connsiteY8" fmla="*/ 1172979 h 1803493"/>
              <a:gd name="connsiteX9" fmla="*/ 278520 w 4689001"/>
              <a:gd name="connsiteY9" fmla="*/ 1347287 h 1803493"/>
              <a:gd name="connsiteX10" fmla="*/ 0 w 4689001"/>
              <a:gd name="connsiteY10" fmla="*/ 1803493 h 180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9001" h="1803493">
                <a:moveTo>
                  <a:pt x="4689001" y="0"/>
                </a:moveTo>
                <a:cubicBezTo>
                  <a:pt x="4446621" y="9673"/>
                  <a:pt x="4492863" y="1834"/>
                  <a:pt x="4341578" y="6163"/>
                </a:cubicBezTo>
                <a:lnTo>
                  <a:pt x="3781292" y="25972"/>
                </a:lnTo>
                <a:cubicBezTo>
                  <a:pt x="3599311" y="31095"/>
                  <a:pt x="3466364" y="26888"/>
                  <a:pt x="3249689" y="36903"/>
                </a:cubicBezTo>
                <a:cubicBezTo>
                  <a:pt x="3033014" y="46918"/>
                  <a:pt x="2741135" y="37721"/>
                  <a:pt x="2481243" y="86062"/>
                </a:cubicBezTo>
                <a:cubicBezTo>
                  <a:pt x="2221351" y="134403"/>
                  <a:pt x="1890856" y="249383"/>
                  <a:pt x="1690335" y="326952"/>
                </a:cubicBezTo>
                <a:cubicBezTo>
                  <a:pt x="1489814" y="404521"/>
                  <a:pt x="1463291" y="460713"/>
                  <a:pt x="1278119" y="551476"/>
                </a:cubicBezTo>
                <a:cubicBezTo>
                  <a:pt x="1263323" y="560354"/>
                  <a:pt x="1128402" y="656385"/>
                  <a:pt x="991980" y="759969"/>
                </a:cubicBezTo>
                <a:cubicBezTo>
                  <a:pt x="855558" y="863553"/>
                  <a:pt x="716662" y="928403"/>
                  <a:pt x="459584" y="1172979"/>
                </a:cubicBezTo>
                <a:cubicBezTo>
                  <a:pt x="447747" y="1178898"/>
                  <a:pt x="355117" y="1242201"/>
                  <a:pt x="278520" y="1347287"/>
                </a:cubicBezTo>
                <a:cubicBezTo>
                  <a:pt x="201923" y="1452373"/>
                  <a:pt x="47347" y="1637777"/>
                  <a:pt x="0" y="180349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/>
        </p:nvSpPr>
        <p:spPr>
          <a:xfrm>
            <a:off x="1320436" y="2842893"/>
            <a:ext cx="4730076" cy="1884053"/>
          </a:xfrm>
          <a:custGeom>
            <a:avLst/>
            <a:gdLst>
              <a:gd name="connsiteX0" fmla="*/ 1331650 w 1331650"/>
              <a:gd name="connsiteY0" fmla="*/ 0 h 417251"/>
              <a:gd name="connsiteX1" fmla="*/ 1118586 w 1331650"/>
              <a:gd name="connsiteY1" fmla="*/ 53266 h 417251"/>
              <a:gd name="connsiteX2" fmla="*/ 1065320 w 1331650"/>
              <a:gd name="connsiteY2" fmla="*/ 62144 h 417251"/>
              <a:gd name="connsiteX3" fmla="*/ 985421 w 1331650"/>
              <a:gd name="connsiteY3" fmla="*/ 88777 h 417251"/>
              <a:gd name="connsiteX4" fmla="*/ 852256 w 1331650"/>
              <a:gd name="connsiteY4" fmla="*/ 124288 h 417251"/>
              <a:gd name="connsiteX5" fmla="*/ 772357 w 1331650"/>
              <a:gd name="connsiteY5" fmla="*/ 142043 h 417251"/>
              <a:gd name="connsiteX6" fmla="*/ 630314 w 1331650"/>
              <a:gd name="connsiteY6" fmla="*/ 177554 h 417251"/>
              <a:gd name="connsiteX7" fmla="*/ 594804 w 1331650"/>
              <a:gd name="connsiteY7" fmla="*/ 195309 h 417251"/>
              <a:gd name="connsiteX8" fmla="*/ 479394 w 1331650"/>
              <a:gd name="connsiteY8" fmla="*/ 221942 h 417251"/>
              <a:gd name="connsiteX9" fmla="*/ 417250 w 1331650"/>
              <a:gd name="connsiteY9" fmla="*/ 248575 h 417251"/>
              <a:gd name="connsiteX10" fmla="*/ 390617 w 1331650"/>
              <a:gd name="connsiteY10" fmla="*/ 266331 h 417251"/>
              <a:gd name="connsiteX11" fmla="*/ 284085 w 1331650"/>
              <a:gd name="connsiteY11" fmla="*/ 301841 h 417251"/>
              <a:gd name="connsiteX12" fmla="*/ 257452 w 1331650"/>
              <a:gd name="connsiteY12" fmla="*/ 310719 h 417251"/>
              <a:gd name="connsiteX13" fmla="*/ 186431 w 1331650"/>
              <a:gd name="connsiteY13" fmla="*/ 337352 h 417251"/>
              <a:gd name="connsiteX14" fmla="*/ 142043 w 1331650"/>
              <a:gd name="connsiteY14" fmla="*/ 363985 h 417251"/>
              <a:gd name="connsiteX15" fmla="*/ 79899 w 1331650"/>
              <a:gd name="connsiteY15" fmla="*/ 381740 h 417251"/>
              <a:gd name="connsiteX16" fmla="*/ 44388 w 1331650"/>
              <a:gd name="connsiteY16" fmla="*/ 399496 h 417251"/>
              <a:gd name="connsiteX17" fmla="*/ 0 w 1331650"/>
              <a:gd name="connsiteY17" fmla="*/ 417251 h 417251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5353235 w 6640497"/>
              <a:gd name="connsiteY16" fmla="*/ 399496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870012 w 6640497"/>
              <a:gd name="connsiteY14" fmla="*/ 2441360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4559479 w 6640497"/>
              <a:gd name="connsiteY5" fmla="*/ 1008676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4559479 w 6640497"/>
              <a:gd name="connsiteY4" fmla="*/ 1008676 h 3773010"/>
              <a:gd name="connsiteX5" fmla="*/ 3980707 w 6640497"/>
              <a:gd name="connsiteY5" fmla="*/ 1078306 h 3773010"/>
              <a:gd name="connsiteX6" fmla="*/ 3515293 w 6640497"/>
              <a:gd name="connsiteY6" fmla="*/ 1157476 h 3773010"/>
              <a:gd name="connsiteX7" fmla="*/ 3092808 w 6640497"/>
              <a:gd name="connsiteY7" fmla="*/ 1252348 h 3773010"/>
              <a:gd name="connsiteX8" fmla="*/ 2655351 w 6640497"/>
              <a:gd name="connsiteY8" fmla="*/ 1367692 h 3773010"/>
              <a:gd name="connsiteX9" fmla="*/ 2239756 w 6640497"/>
              <a:gd name="connsiteY9" fmla="*/ 1521925 h 3773010"/>
              <a:gd name="connsiteX10" fmla="*/ 1832974 w 6640497"/>
              <a:gd name="connsiteY10" fmla="*/ 1700737 h 3773010"/>
              <a:gd name="connsiteX11" fmla="*/ 1499266 w 6640497"/>
              <a:gd name="connsiteY11" fmla="*/ 1880212 h 3773010"/>
              <a:gd name="connsiteX12" fmla="*/ 1087051 w 6640497"/>
              <a:gd name="connsiteY12" fmla="*/ 2234390 h 3773010"/>
              <a:gd name="connsiteX13" fmla="*/ 630315 w 6640497"/>
              <a:gd name="connsiteY13" fmla="*/ 2654424 h 3773010"/>
              <a:gd name="connsiteX14" fmla="*/ 452761 w 6640497"/>
              <a:gd name="connsiteY14" fmla="*/ 2876365 h 3773010"/>
              <a:gd name="connsiteX15" fmla="*/ 162514 w 6640497"/>
              <a:gd name="connsiteY15" fmla="*/ 3289509 h 3773010"/>
              <a:gd name="connsiteX16" fmla="*/ 0 w 6640497"/>
              <a:gd name="connsiteY16" fmla="*/ 3773010 h 3773010"/>
              <a:gd name="connsiteX0" fmla="*/ 6640497 w 6640497"/>
              <a:gd name="connsiteY0" fmla="*/ 9684 h 3782694"/>
              <a:gd name="connsiteX1" fmla="*/ 6427433 w 6640497"/>
              <a:gd name="connsiteY1" fmla="*/ 62950 h 3782694"/>
              <a:gd name="connsiteX2" fmla="*/ 6374167 w 6640497"/>
              <a:gd name="connsiteY2" fmla="*/ 71828 h 3782694"/>
              <a:gd name="connsiteX3" fmla="*/ 4559479 w 6640497"/>
              <a:gd name="connsiteY3" fmla="*/ 1018360 h 3782694"/>
              <a:gd name="connsiteX4" fmla="*/ 3980707 w 6640497"/>
              <a:gd name="connsiteY4" fmla="*/ 1087990 h 3782694"/>
              <a:gd name="connsiteX5" fmla="*/ 3515293 w 6640497"/>
              <a:gd name="connsiteY5" fmla="*/ 1167160 h 3782694"/>
              <a:gd name="connsiteX6" fmla="*/ 3092808 w 6640497"/>
              <a:gd name="connsiteY6" fmla="*/ 1262032 h 3782694"/>
              <a:gd name="connsiteX7" fmla="*/ 2655351 w 6640497"/>
              <a:gd name="connsiteY7" fmla="*/ 1377376 h 3782694"/>
              <a:gd name="connsiteX8" fmla="*/ 2239756 w 6640497"/>
              <a:gd name="connsiteY8" fmla="*/ 1531609 h 3782694"/>
              <a:gd name="connsiteX9" fmla="*/ 1832974 w 6640497"/>
              <a:gd name="connsiteY9" fmla="*/ 1710421 h 3782694"/>
              <a:gd name="connsiteX10" fmla="*/ 1499266 w 6640497"/>
              <a:gd name="connsiteY10" fmla="*/ 1889896 h 3782694"/>
              <a:gd name="connsiteX11" fmla="*/ 1087051 w 6640497"/>
              <a:gd name="connsiteY11" fmla="*/ 2244074 h 3782694"/>
              <a:gd name="connsiteX12" fmla="*/ 630315 w 6640497"/>
              <a:gd name="connsiteY12" fmla="*/ 2664108 h 3782694"/>
              <a:gd name="connsiteX13" fmla="*/ 452761 w 6640497"/>
              <a:gd name="connsiteY13" fmla="*/ 2886049 h 3782694"/>
              <a:gd name="connsiteX14" fmla="*/ 162514 w 6640497"/>
              <a:gd name="connsiteY14" fmla="*/ 3299193 h 3782694"/>
              <a:gd name="connsiteX15" fmla="*/ 0 w 6640497"/>
              <a:gd name="connsiteY15" fmla="*/ 3782694 h 3782694"/>
              <a:gd name="connsiteX0" fmla="*/ 6640497 w 6640497"/>
              <a:gd name="connsiteY0" fmla="*/ 26655 h 3799665"/>
              <a:gd name="connsiteX1" fmla="*/ 6427433 w 6640497"/>
              <a:gd name="connsiteY1" fmla="*/ 79921 h 3799665"/>
              <a:gd name="connsiteX2" fmla="*/ 4743260 w 6640497"/>
              <a:gd name="connsiteY2" fmla="*/ 1003199 h 3799665"/>
              <a:gd name="connsiteX3" fmla="*/ 4559479 w 6640497"/>
              <a:gd name="connsiteY3" fmla="*/ 1035331 h 3799665"/>
              <a:gd name="connsiteX4" fmla="*/ 3980707 w 6640497"/>
              <a:gd name="connsiteY4" fmla="*/ 1104961 h 3799665"/>
              <a:gd name="connsiteX5" fmla="*/ 3515293 w 6640497"/>
              <a:gd name="connsiteY5" fmla="*/ 1184131 h 3799665"/>
              <a:gd name="connsiteX6" fmla="*/ 3092808 w 6640497"/>
              <a:gd name="connsiteY6" fmla="*/ 1279003 h 3799665"/>
              <a:gd name="connsiteX7" fmla="*/ 2655351 w 6640497"/>
              <a:gd name="connsiteY7" fmla="*/ 1394347 h 3799665"/>
              <a:gd name="connsiteX8" fmla="*/ 2239756 w 6640497"/>
              <a:gd name="connsiteY8" fmla="*/ 1548580 h 3799665"/>
              <a:gd name="connsiteX9" fmla="*/ 1832974 w 6640497"/>
              <a:gd name="connsiteY9" fmla="*/ 1727392 h 3799665"/>
              <a:gd name="connsiteX10" fmla="*/ 1499266 w 6640497"/>
              <a:gd name="connsiteY10" fmla="*/ 1906867 h 3799665"/>
              <a:gd name="connsiteX11" fmla="*/ 1087051 w 6640497"/>
              <a:gd name="connsiteY11" fmla="*/ 2261045 h 3799665"/>
              <a:gd name="connsiteX12" fmla="*/ 630315 w 6640497"/>
              <a:gd name="connsiteY12" fmla="*/ 2681079 h 3799665"/>
              <a:gd name="connsiteX13" fmla="*/ 452761 w 6640497"/>
              <a:gd name="connsiteY13" fmla="*/ 2903020 h 3799665"/>
              <a:gd name="connsiteX14" fmla="*/ 162514 w 6640497"/>
              <a:gd name="connsiteY14" fmla="*/ 3316164 h 3799665"/>
              <a:gd name="connsiteX15" fmla="*/ 0 w 6640497"/>
              <a:gd name="connsiteY15" fmla="*/ 3799665 h 3799665"/>
              <a:gd name="connsiteX0" fmla="*/ 6427433 w 6427433"/>
              <a:gd name="connsiteY0" fmla="*/ 0 h 3719744"/>
              <a:gd name="connsiteX1" fmla="*/ 4743260 w 6427433"/>
              <a:gd name="connsiteY1" fmla="*/ 923278 h 3719744"/>
              <a:gd name="connsiteX2" fmla="*/ 4559479 w 6427433"/>
              <a:gd name="connsiteY2" fmla="*/ 955410 h 3719744"/>
              <a:gd name="connsiteX3" fmla="*/ 3980707 w 6427433"/>
              <a:gd name="connsiteY3" fmla="*/ 1025040 h 3719744"/>
              <a:gd name="connsiteX4" fmla="*/ 3515293 w 6427433"/>
              <a:gd name="connsiteY4" fmla="*/ 1104210 h 3719744"/>
              <a:gd name="connsiteX5" fmla="*/ 3092808 w 6427433"/>
              <a:gd name="connsiteY5" fmla="*/ 1199082 h 3719744"/>
              <a:gd name="connsiteX6" fmla="*/ 2655351 w 6427433"/>
              <a:gd name="connsiteY6" fmla="*/ 1314426 h 3719744"/>
              <a:gd name="connsiteX7" fmla="*/ 2239756 w 6427433"/>
              <a:gd name="connsiteY7" fmla="*/ 1468659 h 3719744"/>
              <a:gd name="connsiteX8" fmla="*/ 1832974 w 6427433"/>
              <a:gd name="connsiteY8" fmla="*/ 1647471 h 3719744"/>
              <a:gd name="connsiteX9" fmla="*/ 1499266 w 6427433"/>
              <a:gd name="connsiteY9" fmla="*/ 1826946 h 3719744"/>
              <a:gd name="connsiteX10" fmla="*/ 1087051 w 6427433"/>
              <a:gd name="connsiteY10" fmla="*/ 2181124 h 3719744"/>
              <a:gd name="connsiteX11" fmla="*/ 630315 w 6427433"/>
              <a:gd name="connsiteY11" fmla="*/ 2601158 h 3719744"/>
              <a:gd name="connsiteX12" fmla="*/ 452761 w 6427433"/>
              <a:gd name="connsiteY12" fmla="*/ 2823099 h 3719744"/>
              <a:gd name="connsiteX13" fmla="*/ 162514 w 6427433"/>
              <a:gd name="connsiteY13" fmla="*/ 3236243 h 3719744"/>
              <a:gd name="connsiteX14" fmla="*/ 0 w 6427433"/>
              <a:gd name="connsiteY14" fmla="*/ 3719744 h 3719744"/>
              <a:gd name="connsiteX0" fmla="*/ 4743260 w 4743260"/>
              <a:gd name="connsiteY0" fmla="*/ 0 h 2796466"/>
              <a:gd name="connsiteX1" fmla="*/ 4559479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452761 w 4729613"/>
              <a:gd name="connsiteY11" fmla="*/ 1892996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499266 w 4729613"/>
              <a:gd name="connsiteY8" fmla="*/ 896843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656215 w 4729613"/>
              <a:gd name="connsiteY8" fmla="*/ 1347219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656215 w 4729613"/>
              <a:gd name="connsiteY8" fmla="*/ 1347219 h 2789641"/>
              <a:gd name="connsiteX9" fmla="*/ 1312239 w 4729613"/>
              <a:gd name="connsiteY9" fmla="*/ 1462561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656215 w 4729613"/>
              <a:gd name="connsiteY8" fmla="*/ 1347219 h 2789641"/>
              <a:gd name="connsiteX9" fmla="*/ 1032460 w 4729613"/>
              <a:gd name="connsiteY9" fmla="*/ 1558095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532183 w 4729613"/>
              <a:gd name="connsiteY1" fmla="*/ 905588 h 2789641"/>
              <a:gd name="connsiteX2" fmla="*/ 3980707 w 4729613"/>
              <a:gd name="connsiteY2" fmla="*/ 94937 h 2789641"/>
              <a:gd name="connsiteX3" fmla="*/ 4095323 w 4729613"/>
              <a:gd name="connsiteY3" fmla="*/ 965678 h 2789641"/>
              <a:gd name="connsiteX4" fmla="*/ 3618247 w 4729613"/>
              <a:gd name="connsiteY4" fmla="*/ 1033253 h 2789641"/>
              <a:gd name="connsiteX5" fmla="*/ 3276324 w 4729613"/>
              <a:gd name="connsiteY5" fmla="*/ 1066711 h 2789641"/>
              <a:gd name="connsiteX6" fmla="*/ 2737900 w 4729613"/>
              <a:gd name="connsiteY6" fmla="*/ 1118586 h 2789641"/>
              <a:gd name="connsiteX7" fmla="*/ 2249231 w 4729613"/>
              <a:gd name="connsiteY7" fmla="*/ 1222335 h 2789641"/>
              <a:gd name="connsiteX8" fmla="*/ 1656215 w 4729613"/>
              <a:gd name="connsiteY8" fmla="*/ 1347219 h 2789641"/>
              <a:gd name="connsiteX9" fmla="*/ 1032460 w 4729613"/>
              <a:gd name="connsiteY9" fmla="*/ 1558095 h 2789641"/>
              <a:gd name="connsiteX10" fmla="*/ 705378 w 4729613"/>
              <a:gd name="connsiteY10" fmla="*/ 1705175 h 2789641"/>
              <a:gd name="connsiteX11" fmla="*/ 288988 w 4729613"/>
              <a:gd name="connsiteY11" fmla="*/ 1968059 h 2789641"/>
              <a:gd name="connsiteX12" fmla="*/ 114747 w 4729613"/>
              <a:gd name="connsiteY12" fmla="*/ 2231077 h 2789641"/>
              <a:gd name="connsiteX13" fmla="*/ 0 w 4729613"/>
              <a:gd name="connsiteY13" fmla="*/ 2789641 h 2789641"/>
              <a:gd name="connsiteX0" fmla="*/ 4532183 w 4532183"/>
              <a:gd name="connsiteY0" fmla="*/ 810741 h 2694794"/>
              <a:gd name="connsiteX1" fmla="*/ 3980707 w 4532183"/>
              <a:gd name="connsiteY1" fmla="*/ 90 h 2694794"/>
              <a:gd name="connsiteX2" fmla="*/ 4095323 w 4532183"/>
              <a:gd name="connsiteY2" fmla="*/ 870831 h 2694794"/>
              <a:gd name="connsiteX3" fmla="*/ 3618247 w 4532183"/>
              <a:gd name="connsiteY3" fmla="*/ 938406 h 2694794"/>
              <a:gd name="connsiteX4" fmla="*/ 3276324 w 4532183"/>
              <a:gd name="connsiteY4" fmla="*/ 971864 h 2694794"/>
              <a:gd name="connsiteX5" fmla="*/ 2737900 w 4532183"/>
              <a:gd name="connsiteY5" fmla="*/ 1023739 h 2694794"/>
              <a:gd name="connsiteX6" fmla="*/ 2249231 w 4532183"/>
              <a:gd name="connsiteY6" fmla="*/ 1127488 h 2694794"/>
              <a:gd name="connsiteX7" fmla="*/ 1656215 w 4532183"/>
              <a:gd name="connsiteY7" fmla="*/ 1252372 h 2694794"/>
              <a:gd name="connsiteX8" fmla="*/ 1032460 w 4532183"/>
              <a:gd name="connsiteY8" fmla="*/ 1463248 h 2694794"/>
              <a:gd name="connsiteX9" fmla="*/ 705378 w 4532183"/>
              <a:gd name="connsiteY9" fmla="*/ 1610328 h 2694794"/>
              <a:gd name="connsiteX10" fmla="*/ 288988 w 4532183"/>
              <a:gd name="connsiteY10" fmla="*/ 1873212 h 2694794"/>
              <a:gd name="connsiteX11" fmla="*/ 114747 w 4532183"/>
              <a:gd name="connsiteY11" fmla="*/ 2136230 h 2694794"/>
              <a:gd name="connsiteX12" fmla="*/ 0 w 4532183"/>
              <a:gd name="connsiteY12" fmla="*/ 2694794 h 2694794"/>
              <a:gd name="connsiteX0" fmla="*/ 4730076 w 4730076"/>
              <a:gd name="connsiteY0" fmla="*/ 810741 h 2694794"/>
              <a:gd name="connsiteX1" fmla="*/ 3980707 w 4730076"/>
              <a:gd name="connsiteY1" fmla="*/ 90 h 2694794"/>
              <a:gd name="connsiteX2" fmla="*/ 4095323 w 4730076"/>
              <a:gd name="connsiteY2" fmla="*/ 870831 h 2694794"/>
              <a:gd name="connsiteX3" fmla="*/ 3618247 w 4730076"/>
              <a:gd name="connsiteY3" fmla="*/ 938406 h 2694794"/>
              <a:gd name="connsiteX4" fmla="*/ 3276324 w 4730076"/>
              <a:gd name="connsiteY4" fmla="*/ 971864 h 2694794"/>
              <a:gd name="connsiteX5" fmla="*/ 2737900 w 4730076"/>
              <a:gd name="connsiteY5" fmla="*/ 1023739 h 2694794"/>
              <a:gd name="connsiteX6" fmla="*/ 2249231 w 4730076"/>
              <a:gd name="connsiteY6" fmla="*/ 1127488 h 2694794"/>
              <a:gd name="connsiteX7" fmla="*/ 1656215 w 4730076"/>
              <a:gd name="connsiteY7" fmla="*/ 1252372 h 2694794"/>
              <a:gd name="connsiteX8" fmla="*/ 1032460 w 4730076"/>
              <a:gd name="connsiteY8" fmla="*/ 1463248 h 2694794"/>
              <a:gd name="connsiteX9" fmla="*/ 705378 w 4730076"/>
              <a:gd name="connsiteY9" fmla="*/ 1610328 h 2694794"/>
              <a:gd name="connsiteX10" fmla="*/ 288988 w 4730076"/>
              <a:gd name="connsiteY10" fmla="*/ 1873212 h 2694794"/>
              <a:gd name="connsiteX11" fmla="*/ 114747 w 4730076"/>
              <a:gd name="connsiteY11" fmla="*/ 2136230 h 2694794"/>
              <a:gd name="connsiteX12" fmla="*/ 0 w 4730076"/>
              <a:gd name="connsiteY12" fmla="*/ 2694794 h 2694794"/>
              <a:gd name="connsiteX0" fmla="*/ 4730076 w 4730076"/>
              <a:gd name="connsiteY0" fmla="*/ 0 h 1884053"/>
              <a:gd name="connsiteX1" fmla="*/ 4095323 w 4730076"/>
              <a:gd name="connsiteY1" fmla="*/ 60090 h 1884053"/>
              <a:gd name="connsiteX2" fmla="*/ 3618247 w 4730076"/>
              <a:gd name="connsiteY2" fmla="*/ 127665 h 1884053"/>
              <a:gd name="connsiteX3" fmla="*/ 3276324 w 4730076"/>
              <a:gd name="connsiteY3" fmla="*/ 161123 h 1884053"/>
              <a:gd name="connsiteX4" fmla="*/ 2737900 w 4730076"/>
              <a:gd name="connsiteY4" fmla="*/ 212998 h 1884053"/>
              <a:gd name="connsiteX5" fmla="*/ 2249231 w 4730076"/>
              <a:gd name="connsiteY5" fmla="*/ 316747 h 1884053"/>
              <a:gd name="connsiteX6" fmla="*/ 1656215 w 4730076"/>
              <a:gd name="connsiteY6" fmla="*/ 441631 h 1884053"/>
              <a:gd name="connsiteX7" fmla="*/ 1032460 w 4730076"/>
              <a:gd name="connsiteY7" fmla="*/ 652507 h 1884053"/>
              <a:gd name="connsiteX8" fmla="*/ 705378 w 4730076"/>
              <a:gd name="connsiteY8" fmla="*/ 799587 h 1884053"/>
              <a:gd name="connsiteX9" fmla="*/ 288988 w 4730076"/>
              <a:gd name="connsiteY9" fmla="*/ 1062471 h 1884053"/>
              <a:gd name="connsiteX10" fmla="*/ 114747 w 4730076"/>
              <a:gd name="connsiteY10" fmla="*/ 1325489 h 1884053"/>
              <a:gd name="connsiteX11" fmla="*/ 0 w 4730076"/>
              <a:gd name="connsiteY11" fmla="*/ 1884053 h 1884053"/>
              <a:gd name="connsiteX0" fmla="*/ 4730076 w 4730076"/>
              <a:gd name="connsiteY0" fmla="*/ 0 h 1884053"/>
              <a:gd name="connsiteX1" fmla="*/ 4095323 w 4730076"/>
              <a:gd name="connsiteY1" fmla="*/ 60090 h 1884053"/>
              <a:gd name="connsiteX2" fmla="*/ 3700134 w 4730076"/>
              <a:gd name="connsiteY2" fmla="*/ 107194 h 1884053"/>
              <a:gd name="connsiteX3" fmla="*/ 3276324 w 4730076"/>
              <a:gd name="connsiteY3" fmla="*/ 161123 h 1884053"/>
              <a:gd name="connsiteX4" fmla="*/ 2737900 w 4730076"/>
              <a:gd name="connsiteY4" fmla="*/ 212998 h 1884053"/>
              <a:gd name="connsiteX5" fmla="*/ 2249231 w 4730076"/>
              <a:gd name="connsiteY5" fmla="*/ 316747 h 1884053"/>
              <a:gd name="connsiteX6" fmla="*/ 1656215 w 4730076"/>
              <a:gd name="connsiteY6" fmla="*/ 441631 h 1884053"/>
              <a:gd name="connsiteX7" fmla="*/ 1032460 w 4730076"/>
              <a:gd name="connsiteY7" fmla="*/ 652507 h 1884053"/>
              <a:gd name="connsiteX8" fmla="*/ 705378 w 4730076"/>
              <a:gd name="connsiteY8" fmla="*/ 799587 h 1884053"/>
              <a:gd name="connsiteX9" fmla="*/ 288988 w 4730076"/>
              <a:gd name="connsiteY9" fmla="*/ 1062471 h 1884053"/>
              <a:gd name="connsiteX10" fmla="*/ 114747 w 4730076"/>
              <a:gd name="connsiteY10" fmla="*/ 1325489 h 1884053"/>
              <a:gd name="connsiteX11" fmla="*/ 0 w 4730076"/>
              <a:gd name="connsiteY11" fmla="*/ 1884053 h 188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0076" h="1884053">
                <a:moveTo>
                  <a:pt x="4730076" y="0"/>
                </a:moveTo>
                <a:lnTo>
                  <a:pt x="4095323" y="60090"/>
                </a:lnTo>
                <a:cubicBezTo>
                  <a:pt x="3923666" y="77956"/>
                  <a:pt x="3836634" y="90355"/>
                  <a:pt x="3700134" y="107194"/>
                </a:cubicBezTo>
                <a:cubicBezTo>
                  <a:pt x="3563634" y="124033"/>
                  <a:pt x="3436696" y="143489"/>
                  <a:pt x="3276324" y="161123"/>
                </a:cubicBezTo>
                <a:cubicBezTo>
                  <a:pt x="3115952" y="178757"/>
                  <a:pt x="2909082" y="187061"/>
                  <a:pt x="2737900" y="212998"/>
                </a:cubicBezTo>
                <a:cubicBezTo>
                  <a:pt x="2566718" y="238935"/>
                  <a:pt x="2429512" y="278642"/>
                  <a:pt x="2249231" y="316747"/>
                </a:cubicBezTo>
                <a:cubicBezTo>
                  <a:pt x="2051559" y="358375"/>
                  <a:pt x="1859010" y="385671"/>
                  <a:pt x="1656215" y="441631"/>
                </a:cubicBezTo>
                <a:cubicBezTo>
                  <a:pt x="1453420" y="497591"/>
                  <a:pt x="1292695" y="541272"/>
                  <a:pt x="1032460" y="652507"/>
                </a:cubicBezTo>
                <a:cubicBezTo>
                  <a:pt x="1017664" y="661385"/>
                  <a:pt x="829290" y="731260"/>
                  <a:pt x="705378" y="799587"/>
                </a:cubicBezTo>
                <a:cubicBezTo>
                  <a:pt x="581466" y="867914"/>
                  <a:pt x="416412" y="961196"/>
                  <a:pt x="288988" y="1062471"/>
                </a:cubicBezTo>
                <a:cubicBezTo>
                  <a:pt x="208912" y="1163924"/>
                  <a:pt x="162912" y="1188559"/>
                  <a:pt x="114747" y="1325489"/>
                </a:cubicBezTo>
                <a:cubicBezTo>
                  <a:pt x="66582" y="1462419"/>
                  <a:pt x="47347" y="1718337"/>
                  <a:pt x="0" y="1884053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1422175" y="1302880"/>
            <a:ext cx="3685559" cy="3349200"/>
          </a:xfrm>
          <a:custGeom>
            <a:avLst/>
            <a:gdLst>
              <a:gd name="connsiteX0" fmla="*/ 1331650 w 1331650"/>
              <a:gd name="connsiteY0" fmla="*/ 0 h 417251"/>
              <a:gd name="connsiteX1" fmla="*/ 1118586 w 1331650"/>
              <a:gd name="connsiteY1" fmla="*/ 53266 h 417251"/>
              <a:gd name="connsiteX2" fmla="*/ 1065320 w 1331650"/>
              <a:gd name="connsiteY2" fmla="*/ 62144 h 417251"/>
              <a:gd name="connsiteX3" fmla="*/ 985421 w 1331650"/>
              <a:gd name="connsiteY3" fmla="*/ 88777 h 417251"/>
              <a:gd name="connsiteX4" fmla="*/ 852256 w 1331650"/>
              <a:gd name="connsiteY4" fmla="*/ 124288 h 417251"/>
              <a:gd name="connsiteX5" fmla="*/ 772357 w 1331650"/>
              <a:gd name="connsiteY5" fmla="*/ 142043 h 417251"/>
              <a:gd name="connsiteX6" fmla="*/ 630314 w 1331650"/>
              <a:gd name="connsiteY6" fmla="*/ 177554 h 417251"/>
              <a:gd name="connsiteX7" fmla="*/ 594804 w 1331650"/>
              <a:gd name="connsiteY7" fmla="*/ 195309 h 417251"/>
              <a:gd name="connsiteX8" fmla="*/ 479394 w 1331650"/>
              <a:gd name="connsiteY8" fmla="*/ 221942 h 417251"/>
              <a:gd name="connsiteX9" fmla="*/ 417250 w 1331650"/>
              <a:gd name="connsiteY9" fmla="*/ 248575 h 417251"/>
              <a:gd name="connsiteX10" fmla="*/ 390617 w 1331650"/>
              <a:gd name="connsiteY10" fmla="*/ 266331 h 417251"/>
              <a:gd name="connsiteX11" fmla="*/ 284085 w 1331650"/>
              <a:gd name="connsiteY11" fmla="*/ 301841 h 417251"/>
              <a:gd name="connsiteX12" fmla="*/ 257452 w 1331650"/>
              <a:gd name="connsiteY12" fmla="*/ 310719 h 417251"/>
              <a:gd name="connsiteX13" fmla="*/ 186431 w 1331650"/>
              <a:gd name="connsiteY13" fmla="*/ 337352 h 417251"/>
              <a:gd name="connsiteX14" fmla="*/ 142043 w 1331650"/>
              <a:gd name="connsiteY14" fmla="*/ 363985 h 417251"/>
              <a:gd name="connsiteX15" fmla="*/ 79899 w 1331650"/>
              <a:gd name="connsiteY15" fmla="*/ 381740 h 417251"/>
              <a:gd name="connsiteX16" fmla="*/ 44388 w 1331650"/>
              <a:gd name="connsiteY16" fmla="*/ 399496 h 417251"/>
              <a:gd name="connsiteX17" fmla="*/ 0 w 1331650"/>
              <a:gd name="connsiteY17" fmla="*/ 417251 h 417251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5353235 w 6640497"/>
              <a:gd name="connsiteY16" fmla="*/ 399496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5388746 w 6640497"/>
              <a:gd name="connsiteY15" fmla="*/ 381740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5450890 w 6640497"/>
              <a:gd name="connsiteY14" fmla="*/ 363985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870012 w 6640497"/>
              <a:gd name="connsiteY14" fmla="*/ 2441360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42042 w 6640497"/>
              <a:gd name="connsiteY16" fmla="*/ 3275861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5495278 w 6640497"/>
              <a:gd name="connsiteY13" fmla="*/ 337352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5566299 w 6640497"/>
              <a:gd name="connsiteY12" fmla="*/ 310719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5592932 w 6640497"/>
              <a:gd name="connsiteY11" fmla="*/ 301841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5699464 w 6640497"/>
              <a:gd name="connsiteY10" fmla="*/ 266331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5726097 w 6640497"/>
              <a:gd name="connsiteY9" fmla="*/ 248575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5788241 w 6640497"/>
              <a:gd name="connsiteY8" fmla="*/ 221942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5903651 w 6640497"/>
              <a:gd name="connsiteY7" fmla="*/ 195309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5939161 w 6640497"/>
              <a:gd name="connsiteY6" fmla="*/ 177554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6081204 w 6640497"/>
              <a:gd name="connsiteY5" fmla="*/ 142043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6161103 w 6640497"/>
              <a:gd name="connsiteY4" fmla="*/ 124288 h 3773010"/>
              <a:gd name="connsiteX5" fmla="*/ 4559479 w 6640497"/>
              <a:gd name="connsiteY5" fmla="*/ 1008676 h 3773010"/>
              <a:gd name="connsiteX6" fmla="*/ 3980707 w 6640497"/>
              <a:gd name="connsiteY6" fmla="*/ 1078306 h 3773010"/>
              <a:gd name="connsiteX7" fmla="*/ 3515293 w 6640497"/>
              <a:gd name="connsiteY7" fmla="*/ 1157476 h 3773010"/>
              <a:gd name="connsiteX8" fmla="*/ 3092808 w 6640497"/>
              <a:gd name="connsiteY8" fmla="*/ 1252348 h 3773010"/>
              <a:gd name="connsiteX9" fmla="*/ 2655351 w 6640497"/>
              <a:gd name="connsiteY9" fmla="*/ 1367692 h 3773010"/>
              <a:gd name="connsiteX10" fmla="*/ 2239756 w 6640497"/>
              <a:gd name="connsiteY10" fmla="*/ 1521925 h 3773010"/>
              <a:gd name="connsiteX11" fmla="*/ 1832974 w 6640497"/>
              <a:gd name="connsiteY11" fmla="*/ 1700737 h 3773010"/>
              <a:gd name="connsiteX12" fmla="*/ 1499266 w 6640497"/>
              <a:gd name="connsiteY12" fmla="*/ 1880212 h 3773010"/>
              <a:gd name="connsiteX13" fmla="*/ 1087051 w 6640497"/>
              <a:gd name="connsiteY13" fmla="*/ 2234390 h 3773010"/>
              <a:gd name="connsiteX14" fmla="*/ 630315 w 6640497"/>
              <a:gd name="connsiteY14" fmla="*/ 2654424 h 3773010"/>
              <a:gd name="connsiteX15" fmla="*/ 452761 w 6640497"/>
              <a:gd name="connsiteY15" fmla="*/ 2876365 h 3773010"/>
              <a:gd name="connsiteX16" fmla="*/ 162514 w 6640497"/>
              <a:gd name="connsiteY16" fmla="*/ 3289509 h 3773010"/>
              <a:gd name="connsiteX17" fmla="*/ 0 w 6640497"/>
              <a:gd name="connsiteY17" fmla="*/ 3773010 h 3773010"/>
              <a:gd name="connsiteX0" fmla="*/ 6640497 w 6640497"/>
              <a:gd name="connsiteY0" fmla="*/ 0 h 3773010"/>
              <a:gd name="connsiteX1" fmla="*/ 6427433 w 6640497"/>
              <a:gd name="connsiteY1" fmla="*/ 53266 h 3773010"/>
              <a:gd name="connsiteX2" fmla="*/ 6374167 w 6640497"/>
              <a:gd name="connsiteY2" fmla="*/ 62144 h 3773010"/>
              <a:gd name="connsiteX3" fmla="*/ 6294268 w 6640497"/>
              <a:gd name="connsiteY3" fmla="*/ 88777 h 3773010"/>
              <a:gd name="connsiteX4" fmla="*/ 4559479 w 6640497"/>
              <a:gd name="connsiteY4" fmla="*/ 1008676 h 3773010"/>
              <a:gd name="connsiteX5" fmla="*/ 3980707 w 6640497"/>
              <a:gd name="connsiteY5" fmla="*/ 1078306 h 3773010"/>
              <a:gd name="connsiteX6" fmla="*/ 3515293 w 6640497"/>
              <a:gd name="connsiteY6" fmla="*/ 1157476 h 3773010"/>
              <a:gd name="connsiteX7" fmla="*/ 3092808 w 6640497"/>
              <a:gd name="connsiteY7" fmla="*/ 1252348 h 3773010"/>
              <a:gd name="connsiteX8" fmla="*/ 2655351 w 6640497"/>
              <a:gd name="connsiteY8" fmla="*/ 1367692 h 3773010"/>
              <a:gd name="connsiteX9" fmla="*/ 2239756 w 6640497"/>
              <a:gd name="connsiteY9" fmla="*/ 1521925 h 3773010"/>
              <a:gd name="connsiteX10" fmla="*/ 1832974 w 6640497"/>
              <a:gd name="connsiteY10" fmla="*/ 1700737 h 3773010"/>
              <a:gd name="connsiteX11" fmla="*/ 1499266 w 6640497"/>
              <a:gd name="connsiteY11" fmla="*/ 1880212 h 3773010"/>
              <a:gd name="connsiteX12" fmla="*/ 1087051 w 6640497"/>
              <a:gd name="connsiteY12" fmla="*/ 2234390 h 3773010"/>
              <a:gd name="connsiteX13" fmla="*/ 630315 w 6640497"/>
              <a:gd name="connsiteY13" fmla="*/ 2654424 h 3773010"/>
              <a:gd name="connsiteX14" fmla="*/ 452761 w 6640497"/>
              <a:gd name="connsiteY14" fmla="*/ 2876365 h 3773010"/>
              <a:gd name="connsiteX15" fmla="*/ 162514 w 6640497"/>
              <a:gd name="connsiteY15" fmla="*/ 3289509 h 3773010"/>
              <a:gd name="connsiteX16" fmla="*/ 0 w 6640497"/>
              <a:gd name="connsiteY16" fmla="*/ 3773010 h 3773010"/>
              <a:gd name="connsiteX0" fmla="*/ 6640497 w 6640497"/>
              <a:gd name="connsiteY0" fmla="*/ 9684 h 3782694"/>
              <a:gd name="connsiteX1" fmla="*/ 6427433 w 6640497"/>
              <a:gd name="connsiteY1" fmla="*/ 62950 h 3782694"/>
              <a:gd name="connsiteX2" fmla="*/ 6374167 w 6640497"/>
              <a:gd name="connsiteY2" fmla="*/ 71828 h 3782694"/>
              <a:gd name="connsiteX3" fmla="*/ 4559479 w 6640497"/>
              <a:gd name="connsiteY3" fmla="*/ 1018360 h 3782694"/>
              <a:gd name="connsiteX4" fmla="*/ 3980707 w 6640497"/>
              <a:gd name="connsiteY4" fmla="*/ 1087990 h 3782694"/>
              <a:gd name="connsiteX5" fmla="*/ 3515293 w 6640497"/>
              <a:gd name="connsiteY5" fmla="*/ 1167160 h 3782694"/>
              <a:gd name="connsiteX6" fmla="*/ 3092808 w 6640497"/>
              <a:gd name="connsiteY6" fmla="*/ 1262032 h 3782694"/>
              <a:gd name="connsiteX7" fmla="*/ 2655351 w 6640497"/>
              <a:gd name="connsiteY7" fmla="*/ 1377376 h 3782694"/>
              <a:gd name="connsiteX8" fmla="*/ 2239756 w 6640497"/>
              <a:gd name="connsiteY8" fmla="*/ 1531609 h 3782694"/>
              <a:gd name="connsiteX9" fmla="*/ 1832974 w 6640497"/>
              <a:gd name="connsiteY9" fmla="*/ 1710421 h 3782694"/>
              <a:gd name="connsiteX10" fmla="*/ 1499266 w 6640497"/>
              <a:gd name="connsiteY10" fmla="*/ 1889896 h 3782694"/>
              <a:gd name="connsiteX11" fmla="*/ 1087051 w 6640497"/>
              <a:gd name="connsiteY11" fmla="*/ 2244074 h 3782694"/>
              <a:gd name="connsiteX12" fmla="*/ 630315 w 6640497"/>
              <a:gd name="connsiteY12" fmla="*/ 2664108 h 3782694"/>
              <a:gd name="connsiteX13" fmla="*/ 452761 w 6640497"/>
              <a:gd name="connsiteY13" fmla="*/ 2886049 h 3782694"/>
              <a:gd name="connsiteX14" fmla="*/ 162514 w 6640497"/>
              <a:gd name="connsiteY14" fmla="*/ 3299193 h 3782694"/>
              <a:gd name="connsiteX15" fmla="*/ 0 w 6640497"/>
              <a:gd name="connsiteY15" fmla="*/ 3782694 h 3782694"/>
              <a:gd name="connsiteX0" fmla="*/ 6640497 w 6640497"/>
              <a:gd name="connsiteY0" fmla="*/ 26655 h 3799665"/>
              <a:gd name="connsiteX1" fmla="*/ 6427433 w 6640497"/>
              <a:gd name="connsiteY1" fmla="*/ 79921 h 3799665"/>
              <a:gd name="connsiteX2" fmla="*/ 4743260 w 6640497"/>
              <a:gd name="connsiteY2" fmla="*/ 1003199 h 3799665"/>
              <a:gd name="connsiteX3" fmla="*/ 4559479 w 6640497"/>
              <a:gd name="connsiteY3" fmla="*/ 1035331 h 3799665"/>
              <a:gd name="connsiteX4" fmla="*/ 3980707 w 6640497"/>
              <a:gd name="connsiteY4" fmla="*/ 1104961 h 3799665"/>
              <a:gd name="connsiteX5" fmla="*/ 3515293 w 6640497"/>
              <a:gd name="connsiteY5" fmla="*/ 1184131 h 3799665"/>
              <a:gd name="connsiteX6" fmla="*/ 3092808 w 6640497"/>
              <a:gd name="connsiteY6" fmla="*/ 1279003 h 3799665"/>
              <a:gd name="connsiteX7" fmla="*/ 2655351 w 6640497"/>
              <a:gd name="connsiteY7" fmla="*/ 1394347 h 3799665"/>
              <a:gd name="connsiteX8" fmla="*/ 2239756 w 6640497"/>
              <a:gd name="connsiteY8" fmla="*/ 1548580 h 3799665"/>
              <a:gd name="connsiteX9" fmla="*/ 1832974 w 6640497"/>
              <a:gd name="connsiteY9" fmla="*/ 1727392 h 3799665"/>
              <a:gd name="connsiteX10" fmla="*/ 1499266 w 6640497"/>
              <a:gd name="connsiteY10" fmla="*/ 1906867 h 3799665"/>
              <a:gd name="connsiteX11" fmla="*/ 1087051 w 6640497"/>
              <a:gd name="connsiteY11" fmla="*/ 2261045 h 3799665"/>
              <a:gd name="connsiteX12" fmla="*/ 630315 w 6640497"/>
              <a:gd name="connsiteY12" fmla="*/ 2681079 h 3799665"/>
              <a:gd name="connsiteX13" fmla="*/ 452761 w 6640497"/>
              <a:gd name="connsiteY13" fmla="*/ 2903020 h 3799665"/>
              <a:gd name="connsiteX14" fmla="*/ 162514 w 6640497"/>
              <a:gd name="connsiteY14" fmla="*/ 3316164 h 3799665"/>
              <a:gd name="connsiteX15" fmla="*/ 0 w 6640497"/>
              <a:gd name="connsiteY15" fmla="*/ 3799665 h 3799665"/>
              <a:gd name="connsiteX0" fmla="*/ 6427433 w 6427433"/>
              <a:gd name="connsiteY0" fmla="*/ 0 h 3719744"/>
              <a:gd name="connsiteX1" fmla="*/ 4743260 w 6427433"/>
              <a:gd name="connsiteY1" fmla="*/ 923278 h 3719744"/>
              <a:gd name="connsiteX2" fmla="*/ 4559479 w 6427433"/>
              <a:gd name="connsiteY2" fmla="*/ 955410 h 3719744"/>
              <a:gd name="connsiteX3" fmla="*/ 3980707 w 6427433"/>
              <a:gd name="connsiteY3" fmla="*/ 1025040 h 3719744"/>
              <a:gd name="connsiteX4" fmla="*/ 3515293 w 6427433"/>
              <a:gd name="connsiteY4" fmla="*/ 1104210 h 3719744"/>
              <a:gd name="connsiteX5" fmla="*/ 3092808 w 6427433"/>
              <a:gd name="connsiteY5" fmla="*/ 1199082 h 3719744"/>
              <a:gd name="connsiteX6" fmla="*/ 2655351 w 6427433"/>
              <a:gd name="connsiteY6" fmla="*/ 1314426 h 3719744"/>
              <a:gd name="connsiteX7" fmla="*/ 2239756 w 6427433"/>
              <a:gd name="connsiteY7" fmla="*/ 1468659 h 3719744"/>
              <a:gd name="connsiteX8" fmla="*/ 1832974 w 6427433"/>
              <a:gd name="connsiteY8" fmla="*/ 1647471 h 3719744"/>
              <a:gd name="connsiteX9" fmla="*/ 1499266 w 6427433"/>
              <a:gd name="connsiteY9" fmla="*/ 1826946 h 3719744"/>
              <a:gd name="connsiteX10" fmla="*/ 1087051 w 6427433"/>
              <a:gd name="connsiteY10" fmla="*/ 2181124 h 3719744"/>
              <a:gd name="connsiteX11" fmla="*/ 630315 w 6427433"/>
              <a:gd name="connsiteY11" fmla="*/ 2601158 h 3719744"/>
              <a:gd name="connsiteX12" fmla="*/ 452761 w 6427433"/>
              <a:gd name="connsiteY12" fmla="*/ 2823099 h 3719744"/>
              <a:gd name="connsiteX13" fmla="*/ 162514 w 6427433"/>
              <a:gd name="connsiteY13" fmla="*/ 3236243 h 3719744"/>
              <a:gd name="connsiteX14" fmla="*/ 0 w 6427433"/>
              <a:gd name="connsiteY14" fmla="*/ 3719744 h 3719744"/>
              <a:gd name="connsiteX0" fmla="*/ 4743260 w 4743260"/>
              <a:gd name="connsiteY0" fmla="*/ 0 h 2796466"/>
              <a:gd name="connsiteX1" fmla="*/ 4559479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4743260 w 4743260"/>
              <a:gd name="connsiteY0" fmla="*/ 0 h 2796466"/>
              <a:gd name="connsiteX1" fmla="*/ 4470768 w 4743260"/>
              <a:gd name="connsiteY1" fmla="*/ 32132 h 2796466"/>
              <a:gd name="connsiteX2" fmla="*/ 3980707 w 4743260"/>
              <a:gd name="connsiteY2" fmla="*/ 101762 h 2796466"/>
              <a:gd name="connsiteX3" fmla="*/ 3515293 w 4743260"/>
              <a:gd name="connsiteY3" fmla="*/ 180932 h 2796466"/>
              <a:gd name="connsiteX4" fmla="*/ 3092808 w 4743260"/>
              <a:gd name="connsiteY4" fmla="*/ 275804 h 2796466"/>
              <a:gd name="connsiteX5" fmla="*/ 2655351 w 4743260"/>
              <a:gd name="connsiteY5" fmla="*/ 391148 h 2796466"/>
              <a:gd name="connsiteX6" fmla="*/ 2239756 w 4743260"/>
              <a:gd name="connsiteY6" fmla="*/ 545381 h 2796466"/>
              <a:gd name="connsiteX7" fmla="*/ 1832974 w 4743260"/>
              <a:gd name="connsiteY7" fmla="*/ 724193 h 2796466"/>
              <a:gd name="connsiteX8" fmla="*/ 1499266 w 4743260"/>
              <a:gd name="connsiteY8" fmla="*/ 903668 h 2796466"/>
              <a:gd name="connsiteX9" fmla="*/ 1087051 w 4743260"/>
              <a:gd name="connsiteY9" fmla="*/ 1257846 h 2796466"/>
              <a:gd name="connsiteX10" fmla="*/ 630315 w 4743260"/>
              <a:gd name="connsiteY10" fmla="*/ 1677880 h 2796466"/>
              <a:gd name="connsiteX11" fmla="*/ 452761 w 4743260"/>
              <a:gd name="connsiteY11" fmla="*/ 1899821 h 2796466"/>
              <a:gd name="connsiteX12" fmla="*/ 162514 w 4743260"/>
              <a:gd name="connsiteY12" fmla="*/ 2312965 h 2796466"/>
              <a:gd name="connsiteX13" fmla="*/ 0 w 4743260"/>
              <a:gd name="connsiteY13" fmla="*/ 2796466 h 2796466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5255051 w 5255051"/>
              <a:gd name="connsiteY0" fmla="*/ 0 h 2857880"/>
              <a:gd name="connsiteX1" fmla="*/ 4470768 w 5255051"/>
              <a:gd name="connsiteY1" fmla="*/ 93546 h 2857880"/>
              <a:gd name="connsiteX2" fmla="*/ 3980707 w 5255051"/>
              <a:gd name="connsiteY2" fmla="*/ 163176 h 2857880"/>
              <a:gd name="connsiteX3" fmla="*/ 3515293 w 5255051"/>
              <a:gd name="connsiteY3" fmla="*/ 242346 h 2857880"/>
              <a:gd name="connsiteX4" fmla="*/ 3092808 w 5255051"/>
              <a:gd name="connsiteY4" fmla="*/ 337218 h 2857880"/>
              <a:gd name="connsiteX5" fmla="*/ 2655351 w 5255051"/>
              <a:gd name="connsiteY5" fmla="*/ 452562 h 2857880"/>
              <a:gd name="connsiteX6" fmla="*/ 2239756 w 5255051"/>
              <a:gd name="connsiteY6" fmla="*/ 606795 h 2857880"/>
              <a:gd name="connsiteX7" fmla="*/ 1832974 w 5255051"/>
              <a:gd name="connsiteY7" fmla="*/ 785607 h 2857880"/>
              <a:gd name="connsiteX8" fmla="*/ 1499266 w 5255051"/>
              <a:gd name="connsiteY8" fmla="*/ 965082 h 2857880"/>
              <a:gd name="connsiteX9" fmla="*/ 1087051 w 5255051"/>
              <a:gd name="connsiteY9" fmla="*/ 1319260 h 2857880"/>
              <a:gd name="connsiteX10" fmla="*/ 630315 w 5255051"/>
              <a:gd name="connsiteY10" fmla="*/ 1739294 h 2857880"/>
              <a:gd name="connsiteX11" fmla="*/ 452761 w 5255051"/>
              <a:gd name="connsiteY11" fmla="*/ 1961235 h 2857880"/>
              <a:gd name="connsiteX12" fmla="*/ 162514 w 5255051"/>
              <a:gd name="connsiteY12" fmla="*/ 2374379 h 2857880"/>
              <a:gd name="connsiteX13" fmla="*/ 0 w 5255051"/>
              <a:gd name="connsiteY13" fmla="*/ 2857880 h 2857880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729613 w 4729613"/>
              <a:gd name="connsiteY0" fmla="*/ 0 h 2789641"/>
              <a:gd name="connsiteX1" fmla="*/ 4470768 w 4729613"/>
              <a:gd name="connsiteY1" fmla="*/ 25307 h 2789641"/>
              <a:gd name="connsiteX2" fmla="*/ 3980707 w 4729613"/>
              <a:gd name="connsiteY2" fmla="*/ 94937 h 2789641"/>
              <a:gd name="connsiteX3" fmla="*/ 3515293 w 4729613"/>
              <a:gd name="connsiteY3" fmla="*/ 174107 h 2789641"/>
              <a:gd name="connsiteX4" fmla="*/ 3092808 w 4729613"/>
              <a:gd name="connsiteY4" fmla="*/ 268979 h 2789641"/>
              <a:gd name="connsiteX5" fmla="*/ 2655351 w 4729613"/>
              <a:gd name="connsiteY5" fmla="*/ 384323 h 2789641"/>
              <a:gd name="connsiteX6" fmla="*/ 2239756 w 4729613"/>
              <a:gd name="connsiteY6" fmla="*/ 538556 h 2789641"/>
              <a:gd name="connsiteX7" fmla="*/ 1832974 w 4729613"/>
              <a:gd name="connsiteY7" fmla="*/ 717368 h 2789641"/>
              <a:gd name="connsiteX8" fmla="*/ 1499266 w 4729613"/>
              <a:gd name="connsiteY8" fmla="*/ 896843 h 2789641"/>
              <a:gd name="connsiteX9" fmla="*/ 1087051 w 4729613"/>
              <a:gd name="connsiteY9" fmla="*/ 1251021 h 2789641"/>
              <a:gd name="connsiteX10" fmla="*/ 630315 w 4729613"/>
              <a:gd name="connsiteY10" fmla="*/ 1671055 h 2789641"/>
              <a:gd name="connsiteX11" fmla="*/ 452761 w 4729613"/>
              <a:gd name="connsiteY11" fmla="*/ 1892996 h 2789641"/>
              <a:gd name="connsiteX12" fmla="*/ 162514 w 4729613"/>
              <a:gd name="connsiteY12" fmla="*/ 2306140 h 2789641"/>
              <a:gd name="connsiteX13" fmla="*/ 0 w 4729613"/>
              <a:gd name="connsiteY13" fmla="*/ 2789641 h 2789641"/>
              <a:gd name="connsiteX0" fmla="*/ 4583821 w 4583821"/>
              <a:gd name="connsiteY0" fmla="*/ 0 h 3356023"/>
              <a:gd name="connsiteX1" fmla="*/ 4324976 w 4583821"/>
              <a:gd name="connsiteY1" fmla="*/ 25307 h 3356023"/>
              <a:gd name="connsiteX2" fmla="*/ 3834915 w 4583821"/>
              <a:gd name="connsiteY2" fmla="*/ 94937 h 3356023"/>
              <a:gd name="connsiteX3" fmla="*/ 3369501 w 4583821"/>
              <a:gd name="connsiteY3" fmla="*/ 174107 h 3356023"/>
              <a:gd name="connsiteX4" fmla="*/ 2947016 w 4583821"/>
              <a:gd name="connsiteY4" fmla="*/ 268979 h 3356023"/>
              <a:gd name="connsiteX5" fmla="*/ 2509559 w 4583821"/>
              <a:gd name="connsiteY5" fmla="*/ 384323 h 3356023"/>
              <a:gd name="connsiteX6" fmla="*/ 2093964 w 4583821"/>
              <a:gd name="connsiteY6" fmla="*/ 538556 h 3356023"/>
              <a:gd name="connsiteX7" fmla="*/ 1687182 w 4583821"/>
              <a:gd name="connsiteY7" fmla="*/ 717368 h 3356023"/>
              <a:gd name="connsiteX8" fmla="*/ 1353474 w 4583821"/>
              <a:gd name="connsiteY8" fmla="*/ 896843 h 3356023"/>
              <a:gd name="connsiteX9" fmla="*/ 941259 w 4583821"/>
              <a:gd name="connsiteY9" fmla="*/ 1251021 h 3356023"/>
              <a:gd name="connsiteX10" fmla="*/ 484523 w 4583821"/>
              <a:gd name="connsiteY10" fmla="*/ 1671055 h 3356023"/>
              <a:gd name="connsiteX11" fmla="*/ 306969 w 4583821"/>
              <a:gd name="connsiteY11" fmla="*/ 1892996 h 3356023"/>
              <a:gd name="connsiteX12" fmla="*/ 16722 w 4583821"/>
              <a:gd name="connsiteY12" fmla="*/ 2306140 h 3356023"/>
              <a:gd name="connsiteX13" fmla="*/ 905086 w 4583821"/>
              <a:gd name="connsiteY13" fmla="*/ 3356023 h 3356023"/>
              <a:gd name="connsiteX0" fmla="*/ 4276960 w 4276960"/>
              <a:gd name="connsiteY0" fmla="*/ 0 h 3356023"/>
              <a:gd name="connsiteX1" fmla="*/ 4018115 w 4276960"/>
              <a:gd name="connsiteY1" fmla="*/ 25307 h 3356023"/>
              <a:gd name="connsiteX2" fmla="*/ 3528054 w 4276960"/>
              <a:gd name="connsiteY2" fmla="*/ 94937 h 3356023"/>
              <a:gd name="connsiteX3" fmla="*/ 3062640 w 4276960"/>
              <a:gd name="connsiteY3" fmla="*/ 174107 h 3356023"/>
              <a:gd name="connsiteX4" fmla="*/ 2640155 w 4276960"/>
              <a:gd name="connsiteY4" fmla="*/ 268979 h 3356023"/>
              <a:gd name="connsiteX5" fmla="*/ 2202698 w 4276960"/>
              <a:gd name="connsiteY5" fmla="*/ 384323 h 3356023"/>
              <a:gd name="connsiteX6" fmla="*/ 1787103 w 4276960"/>
              <a:gd name="connsiteY6" fmla="*/ 538556 h 3356023"/>
              <a:gd name="connsiteX7" fmla="*/ 1380321 w 4276960"/>
              <a:gd name="connsiteY7" fmla="*/ 717368 h 3356023"/>
              <a:gd name="connsiteX8" fmla="*/ 1046613 w 4276960"/>
              <a:gd name="connsiteY8" fmla="*/ 896843 h 3356023"/>
              <a:gd name="connsiteX9" fmla="*/ 634398 w 4276960"/>
              <a:gd name="connsiteY9" fmla="*/ 1251021 h 3356023"/>
              <a:gd name="connsiteX10" fmla="*/ 177662 w 4276960"/>
              <a:gd name="connsiteY10" fmla="*/ 1671055 h 3356023"/>
              <a:gd name="connsiteX11" fmla="*/ 108 w 4276960"/>
              <a:gd name="connsiteY11" fmla="*/ 1892996 h 3356023"/>
              <a:gd name="connsiteX12" fmla="*/ 1054166 w 4276960"/>
              <a:gd name="connsiteY12" fmla="*/ 2319788 h 3356023"/>
              <a:gd name="connsiteX13" fmla="*/ 598225 w 4276960"/>
              <a:gd name="connsiteY13" fmla="*/ 3356023 h 3356023"/>
              <a:gd name="connsiteX0" fmla="*/ 4276942 w 4276942"/>
              <a:gd name="connsiteY0" fmla="*/ 0 h 3356023"/>
              <a:gd name="connsiteX1" fmla="*/ 4018097 w 4276942"/>
              <a:gd name="connsiteY1" fmla="*/ 25307 h 3356023"/>
              <a:gd name="connsiteX2" fmla="*/ 3528036 w 4276942"/>
              <a:gd name="connsiteY2" fmla="*/ 94937 h 3356023"/>
              <a:gd name="connsiteX3" fmla="*/ 3062622 w 4276942"/>
              <a:gd name="connsiteY3" fmla="*/ 174107 h 3356023"/>
              <a:gd name="connsiteX4" fmla="*/ 2640137 w 4276942"/>
              <a:gd name="connsiteY4" fmla="*/ 268979 h 3356023"/>
              <a:gd name="connsiteX5" fmla="*/ 2202680 w 4276942"/>
              <a:gd name="connsiteY5" fmla="*/ 384323 h 3356023"/>
              <a:gd name="connsiteX6" fmla="*/ 1787085 w 4276942"/>
              <a:gd name="connsiteY6" fmla="*/ 538556 h 3356023"/>
              <a:gd name="connsiteX7" fmla="*/ 1380303 w 4276942"/>
              <a:gd name="connsiteY7" fmla="*/ 717368 h 3356023"/>
              <a:gd name="connsiteX8" fmla="*/ 1046595 w 4276942"/>
              <a:gd name="connsiteY8" fmla="*/ 896843 h 3356023"/>
              <a:gd name="connsiteX9" fmla="*/ 634380 w 4276942"/>
              <a:gd name="connsiteY9" fmla="*/ 1251021 h 3356023"/>
              <a:gd name="connsiteX10" fmla="*/ 177644 w 4276942"/>
              <a:gd name="connsiteY10" fmla="*/ 1671055 h 3356023"/>
              <a:gd name="connsiteX11" fmla="*/ 90 w 4276942"/>
              <a:gd name="connsiteY11" fmla="*/ 1892996 h 3356023"/>
              <a:gd name="connsiteX12" fmla="*/ 1054148 w 4276942"/>
              <a:gd name="connsiteY12" fmla="*/ 2319788 h 3356023"/>
              <a:gd name="connsiteX13" fmla="*/ 598207 w 4276942"/>
              <a:gd name="connsiteY13" fmla="*/ 3356023 h 3356023"/>
              <a:gd name="connsiteX0" fmla="*/ 4276942 w 4276942"/>
              <a:gd name="connsiteY0" fmla="*/ 0 h 3356023"/>
              <a:gd name="connsiteX1" fmla="*/ 4018097 w 4276942"/>
              <a:gd name="connsiteY1" fmla="*/ 25307 h 3356023"/>
              <a:gd name="connsiteX2" fmla="*/ 3528036 w 4276942"/>
              <a:gd name="connsiteY2" fmla="*/ 94937 h 3356023"/>
              <a:gd name="connsiteX3" fmla="*/ 3062622 w 4276942"/>
              <a:gd name="connsiteY3" fmla="*/ 174107 h 3356023"/>
              <a:gd name="connsiteX4" fmla="*/ 2640137 w 4276942"/>
              <a:gd name="connsiteY4" fmla="*/ 268979 h 3356023"/>
              <a:gd name="connsiteX5" fmla="*/ 2202680 w 4276942"/>
              <a:gd name="connsiteY5" fmla="*/ 384323 h 3356023"/>
              <a:gd name="connsiteX6" fmla="*/ 1787085 w 4276942"/>
              <a:gd name="connsiteY6" fmla="*/ 538556 h 3356023"/>
              <a:gd name="connsiteX7" fmla="*/ 1380303 w 4276942"/>
              <a:gd name="connsiteY7" fmla="*/ 717368 h 3356023"/>
              <a:gd name="connsiteX8" fmla="*/ 1046595 w 4276942"/>
              <a:gd name="connsiteY8" fmla="*/ 896843 h 3356023"/>
              <a:gd name="connsiteX9" fmla="*/ 634380 w 4276942"/>
              <a:gd name="connsiteY9" fmla="*/ 1251021 h 3356023"/>
              <a:gd name="connsiteX10" fmla="*/ 177644 w 4276942"/>
              <a:gd name="connsiteY10" fmla="*/ 1671055 h 3356023"/>
              <a:gd name="connsiteX11" fmla="*/ 90 w 4276942"/>
              <a:gd name="connsiteY11" fmla="*/ 1892996 h 3356023"/>
              <a:gd name="connsiteX12" fmla="*/ 1054148 w 4276942"/>
              <a:gd name="connsiteY12" fmla="*/ 2319788 h 3356023"/>
              <a:gd name="connsiteX13" fmla="*/ 598207 w 4276942"/>
              <a:gd name="connsiteY13" fmla="*/ 3356023 h 3356023"/>
              <a:gd name="connsiteX0" fmla="*/ 4112612 w 4112612"/>
              <a:gd name="connsiteY0" fmla="*/ 0 h 3356023"/>
              <a:gd name="connsiteX1" fmla="*/ 3853767 w 4112612"/>
              <a:gd name="connsiteY1" fmla="*/ 25307 h 3356023"/>
              <a:gd name="connsiteX2" fmla="*/ 3363706 w 4112612"/>
              <a:gd name="connsiteY2" fmla="*/ 94937 h 3356023"/>
              <a:gd name="connsiteX3" fmla="*/ 2898292 w 4112612"/>
              <a:gd name="connsiteY3" fmla="*/ 174107 h 3356023"/>
              <a:gd name="connsiteX4" fmla="*/ 2475807 w 4112612"/>
              <a:gd name="connsiteY4" fmla="*/ 268979 h 3356023"/>
              <a:gd name="connsiteX5" fmla="*/ 2038350 w 4112612"/>
              <a:gd name="connsiteY5" fmla="*/ 384323 h 3356023"/>
              <a:gd name="connsiteX6" fmla="*/ 1622755 w 4112612"/>
              <a:gd name="connsiteY6" fmla="*/ 538556 h 3356023"/>
              <a:gd name="connsiteX7" fmla="*/ 1215973 w 4112612"/>
              <a:gd name="connsiteY7" fmla="*/ 717368 h 3356023"/>
              <a:gd name="connsiteX8" fmla="*/ 882265 w 4112612"/>
              <a:gd name="connsiteY8" fmla="*/ 896843 h 3356023"/>
              <a:gd name="connsiteX9" fmla="*/ 470050 w 4112612"/>
              <a:gd name="connsiteY9" fmla="*/ 1251021 h 3356023"/>
              <a:gd name="connsiteX10" fmla="*/ 13314 w 4112612"/>
              <a:gd name="connsiteY10" fmla="*/ 1671055 h 3356023"/>
              <a:gd name="connsiteX11" fmla="*/ 1098178 w 4112612"/>
              <a:gd name="connsiteY11" fmla="*/ 1763342 h 3356023"/>
              <a:gd name="connsiteX12" fmla="*/ 889818 w 4112612"/>
              <a:gd name="connsiteY12" fmla="*/ 2319788 h 3356023"/>
              <a:gd name="connsiteX13" fmla="*/ 433877 w 4112612"/>
              <a:gd name="connsiteY13" fmla="*/ 3356023 h 3356023"/>
              <a:gd name="connsiteX0" fmla="*/ 4112612 w 4112612"/>
              <a:gd name="connsiteY0" fmla="*/ 0 h 3356023"/>
              <a:gd name="connsiteX1" fmla="*/ 3853767 w 4112612"/>
              <a:gd name="connsiteY1" fmla="*/ 25307 h 3356023"/>
              <a:gd name="connsiteX2" fmla="*/ 3363706 w 4112612"/>
              <a:gd name="connsiteY2" fmla="*/ 94937 h 3356023"/>
              <a:gd name="connsiteX3" fmla="*/ 2898292 w 4112612"/>
              <a:gd name="connsiteY3" fmla="*/ 174107 h 3356023"/>
              <a:gd name="connsiteX4" fmla="*/ 2475807 w 4112612"/>
              <a:gd name="connsiteY4" fmla="*/ 268979 h 3356023"/>
              <a:gd name="connsiteX5" fmla="*/ 2038350 w 4112612"/>
              <a:gd name="connsiteY5" fmla="*/ 384323 h 3356023"/>
              <a:gd name="connsiteX6" fmla="*/ 1622755 w 4112612"/>
              <a:gd name="connsiteY6" fmla="*/ 538556 h 3356023"/>
              <a:gd name="connsiteX7" fmla="*/ 1215973 w 4112612"/>
              <a:gd name="connsiteY7" fmla="*/ 717368 h 3356023"/>
              <a:gd name="connsiteX8" fmla="*/ 882265 w 4112612"/>
              <a:gd name="connsiteY8" fmla="*/ 896843 h 3356023"/>
              <a:gd name="connsiteX9" fmla="*/ 470050 w 4112612"/>
              <a:gd name="connsiteY9" fmla="*/ 1251021 h 3356023"/>
              <a:gd name="connsiteX10" fmla="*/ 13314 w 4112612"/>
              <a:gd name="connsiteY10" fmla="*/ 1671055 h 3356023"/>
              <a:gd name="connsiteX11" fmla="*/ 1098178 w 4112612"/>
              <a:gd name="connsiteY11" fmla="*/ 1763342 h 3356023"/>
              <a:gd name="connsiteX12" fmla="*/ 889818 w 4112612"/>
              <a:gd name="connsiteY12" fmla="*/ 2319788 h 3356023"/>
              <a:gd name="connsiteX13" fmla="*/ 433877 w 4112612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448388 w 3678735"/>
              <a:gd name="connsiteY8" fmla="*/ 896843 h 3356023"/>
              <a:gd name="connsiteX9" fmla="*/ 36173 w 3678735"/>
              <a:gd name="connsiteY9" fmla="*/ 1251021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448388 w 3678735"/>
              <a:gd name="connsiteY8" fmla="*/ 896843 h 3356023"/>
              <a:gd name="connsiteX9" fmla="*/ 36173 w 3678735"/>
              <a:gd name="connsiteY9" fmla="*/ 1251021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448388 w 3678735"/>
              <a:gd name="connsiteY8" fmla="*/ 896843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782096 w 3678735"/>
              <a:gd name="connsiteY7" fmla="*/ 717368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1491779 w 3678735"/>
              <a:gd name="connsiteY7" fmla="*/ 662777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1491779 w 3678735"/>
              <a:gd name="connsiteY7" fmla="*/ 662777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1694195 w 3678735"/>
              <a:gd name="connsiteY7" fmla="*/ 502394 h 3356023"/>
              <a:gd name="connsiteX8" fmla="*/ 1491779 w 3678735"/>
              <a:gd name="connsiteY8" fmla="*/ 662777 h 3356023"/>
              <a:gd name="connsiteX9" fmla="*/ 1280901 w 3678735"/>
              <a:gd name="connsiteY9" fmla="*/ 855900 h 3356023"/>
              <a:gd name="connsiteX10" fmla="*/ 977869 w 3678735"/>
              <a:gd name="connsiteY10" fmla="*/ 1210078 h 3356023"/>
              <a:gd name="connsiteX11" fmla="*/ 794088 w 3678735"/>
              <a:gd name="connsiteY11" fmla="*/ 1486810 h 3356023"/>
              <a:gd name="connsiteX12" fmla="*/ 664301 w 3678735"/>
              <a:gd name="connsiteY12" fmla="*/ 1763342 h 3356023"/>
              <a:gd name="connsiteX13" fmla="*/ 455941 w 3678735"/>
              <a:gd name="connsiteY13" fmla="*/ 2319788 h 3356023"/>
              <a:gd name="connsiteX14" fmla="*/ 0 w 3678735"/>
              <a:gd name="connsiteY14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1694195 w 3678735"/>
              <a:gd name="connsiteY7" fmla="*/ 502394 h 3356023"/>
              <a:gd name="connsiteX8" fmla="*/ 1491779 w 3678735"/>
              <a:gd name="connsiteY8" fmla="*/ 662777 h 3356023"/>
              <a:gd name="connsiteX9" fmla="*/ 1280901 w 3678735"/>
              <a:gd name="connsiteY9" fmla="*/ 855900 h 3356023"/>
              <a:gd name="connsiteX10" fmla="*/ 977869 w 3678735"/>
              <a:gd name="connsiteY10" fmla="*/ 1210078 h 3356023"/>
              <a:gd name="connsiteX11" fmla="*/ 794088 w 3678735"/>
              <a:gd name="connsiteY11" fmla="*/ 1486810 h 3356023"/>
              <a:gd name="connsiteX12" fmla="*/ 664301 w 3678735"/>
              <a:gd name="connsiteY12" fmla="*/ 1763342 h 3356023"/>
              <a:gd name="connsiteX13" fmla="*/ 455941 w 3678735"/>
              <a:gd name="connsiteY13" fmla="*/ 2319788 h 3356023"/>
              <a:gd name="connsiteX14" fmla="*/ 0 w 3678735"/>
              <a:gd name="connsiteY14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188878 w 3678735"/>
              <a:gd name="connsiteY6" fmla="*/ 538556 h 3356023"/>
              <a:gd name="connsiteX7" fmla="*/ 1694195 w 3678735"/>
              <a:gd name="connsiteY7" fmla="*/ 502394 h 3356023"/>
              <a:gd name="connsiteX8" fmla="*/ 1491779 w 3678735"/>
              <a:gd name="connsiteY8" fmla="*/ 662777 h 3356023"/>
              <a:gd name="connsiteX9" fmla="*/ 1280901 w 3678735"/>
              <a:gd name="connsiteY9" fmla="*/ 855900 h 3356023"/>
              <a:gd name="connsiteX10" fmla="*/ 977869 w 3678735"/>
              <a:gd name="connsiteY10" fmla="*/ 1210078 h 3356023"/>
              <a:gd name="connsiteX11" fmla="*/ 794088 w 3678735"/>
              <a:gd name="connsiteY11" fmla="*/ 1486810 h 3356023"/>
              <a:gd name="connsiteX12" fmla="*/ 664301 w 3678735"/>
              <a:gd name="connsiteY12" fmla="*/ 1763342 h 3356023"/>
              <a:gd name="connsiteX13" fmla="*/ 455941 w 3678735"/>
              <a:gd name="connsiteY13" fmla="*/ 2319788 h 3356023"/>
              <a:gd name="connsiteX14" fmla="*/ 0 w 3678735"/>
              <a:gd name="connsiteY14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04473 w 3678735"/>
              <a:gd name="connsiteY5" fmla="*/ 384323 h 3356023"/>
              <a:gd name="connsiteX6" fmla="*/ 1694195 w 3678735"/>
              <a:gd name="connsiteY6" fmla="*/ 502394 h 3356023"/>
              <a:gd name="connsiteX7" fmla="*/ 1491779 w 3678735"/>
              <a:gd name="connsiteY7" fmla="*/ 662777 h 3356023"/>
              <a:gd name="connsiteX8" fmla="*/ 1280901 w 3678735"/>
              <a:gd name="connsiteY8" fmla="*/ 855900 h 3356023"/>
              <a:gd name="connsiteX9" fmla="*/ 977869 w 3678735"/>
              <a:gd name="connsiteY9" fmla="*/ 1210078 h 3356023"/>
              <a:gd name="connsiteX10" fmla="*/ 794088 w 3678735"/>
              <a:gd name="connsiteY10" fmla="*/ 1486810 h 3356023"/>
              <a:gd name="connsiteX11" fmla="*/ 664301 w 3678735"/>
              <a:gd name="connsiteY11" fmla="*/ 1763342 h 3356023"/>
              <a:gd name="connsiteX12" fmla="*/ 455941 w 3678735"/>
              <a:gd name="connsiteY12" fmla="*/ 2319788 h 3356023"/>
              <a:gd name="connsiteX13" fmla="*/ 0 w 3678735"/>
              <a:gd name="connsiteY13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41930 w 3678735"/>
              <a:gd name="connsiteY4" fmla="*/ 268979 h 3356023"/>
              <a:gd name="connsiteX5" fmla="*/ 1694195 w 3678735"/>
              <a:gd name="connsiteY5" fmla="*/ 502394 h 3356023"/>
              <a:gd name="connsiteX6" fmla="*/ 1491779 w 3678735"/>
              <a:gd name="connsiteY6" fmla="*/ 662777 h 3356023"/>
              <a:gd name="connsiteX7" fmla="*/ 1280901 w 3678735"/>
              <a:gd name="connsiteY7" fmla="*/ 855900 h 3356023"/>
              <a:gd name="connsiteX8" fmla="*/ 977869 w 3678735"/>
              <a:gd name="connsiteY8" fmla="*/ 1210078 h 3356023"/>
              <a:gd name="connsiteX9" fmla="*/ 794088 w 3678735"/>
              <a:gd name="connsiteY9" fmla="*/ 1486810 h 3356023"/>
              <a:gd name="connsiteX10" fmla="*/ 664301 w 3678735"/>
              <a:gd name="connsiteY10" fmla="*/ 1763342 h 3356023"/>
              <a:gd name="connsiteX11" fmla="*/ 455941 w 3678735"/>
              <a:gd name="connsiteY11" fmla="*/ 2319788 h 3356023"/>
              <a:gd name="connsiteX12" fmla="*/ 0 w 3678735"/>
              <a:gd name="connsiteY12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464415 w 3678735"/>
              <a:gd name="connsiteY3" fmla="*/ 174107 h 3356023"/>
              <a:gd name="connsiteX4" fmla="*/ 2089697 w 3678735"/>
              <a:gd name="connsiteY4" fmla="*/ 296275 h 3356023"/>
              <a:gd name="connsiteX5" fmla="*/ 1694195 w 3678735"/>
              <a:gd name="connsiteY5" fmla="*/ 502394 h 3356023"/>
              <a:gd name="connsiteX6" fmla="*/ 1491779 w 3678735"/>
              <a:gd name="connsiteY6" fmla="*/ 662777 h 3356023"/>
              <a:gd name="connsiteX7" fmla="*/ 1280901 w 3678735"/>
              <a:gd name="connsiteY7" fmla="*/ 855900 h 3356023"/>
              <a:gd name="connsiteX8" fmla="*/ 977869 w 3678735"/>
              <a:gd name="connsiteY8" fmla="*/ 1210078 h 3356023"/>
              <a:gd name="connsiteX9" fmla="*/ 794088 w 3678735"/>
              <a:gd name="connsiteY9" fmla="*/ 1486810 h 3356023"/>
              <a:gd name="connsiteX10" fmla="*/ 664301 w 3678735"/>
              <a:gd name="connsiteY10" fmla="*/ 1763342 h 3356023"/>
              <a:gd name="connsiteX11" fmla="*/ 455941 w 3678735"/>
              <a:gd name="connsiteY11" fmla="*/ 2319788 h 3356023"/>
              <a:gd name="connsiteX12" fmla="*/ 0 w 3678735"/>
              <a:gd name="connsiteY12" fmla="*/ 3356023 h 3356023"/>
              <a:gd name="connsiteX0" fmla="*/ 3678735 w 3678735"/>
              <a:gd name="connsiteY0" fmla="*/ 0 h 3356023"/>
              <a:gd name="connsiteX1" fmla="*/ 3419890 w 3678735"/>
              <a:gd name="connsiteY1" fmla="*/ 25307 h 3356023"/>
              <a:gd name="connsiteX2" fmla="*/ 2929829 w 3678735"/>
              <a:gd name="connsiteY2" fmla="*/ 94937 h 3356023"/>
              <a:gd name="connsiteX3" fmla="*/ 2553126 w 3678735"/>
              <a:gd name="connsiteY3" fmla="*/ 167283 h 3356023"/>
              <a:gd name="connsiteX4" fmla="*/ 2089697 w 3678735"/>
              <a:gd name="connsiteY4" fmla="*/ 296275 h 3356023"/>
              <a:gd name="connsiteX5" fmla="*/ 1694195 w 3678735"/>
              <a:gd name="connsiteY5" fmla="*/ 502394 h 3356023"/>
              <a:gd name="connsiteX6" fmla="*/ 1491779 w 3678735"/>
              <a:gd name="connsiteY6" fmla="*/ 662777 h 3356023"/>
              <a:gd name="connsiteX7" fmla="*/ 1280901 w 3678735"/>
              <a:gd name="connsiteY7" fmla="*/ 855900 h 3356023"/>
              <a:gd name="connsiteX8" fmla="*/ 977869 w 3678735"/>
              <a:gd name="connsiteY8" fmla="*/ 1210078 h 3356023"/>
              <a:gd name="connsiteX9" fmla="*/ 794088 w 3678735"/>
              <a:gd name="connsiteY9" fmla="*/ 1486810 h 3356023"/>
              <a:gd name="connsiteX10" fmla="*/ 664301 w 3678735"/>
              <a:gd name="connsiteY10" fmla="*/ 1763342 h 3356023"/>
              <a:gd name="connsiteX11" fmla="*/ 455941 w 3678735"/>
              <a:gd name="connsiteY11" fmla="*/ 2319788 h 3356023"/>
              <a:gd name="connsiteX12" fmla="*/ 0 w 3678735"/>
              <a:gd name="connsiteY12" fmla="*/ 3356023 h 3356023"/>
              <a:gd name="connsiteX0" fmla="*/ 3685559 w 3685559"/>
              <a:gd name="connsiteY0" fmla="*/ 0 h 3349200"/>
              <a:gd name="connsiteX1" fmla="*/ 3419890 w 3685559"/>
              <a:gd name="connsiteY1" fmla="*/ 18484 h 3349200"/>
              <a:gd name="connsiteX2" fmla="*/ 2929829 w 3685559"/>
              <a:gd name="connsiteY2" fmla="*/ 88114 h 3349200"/>
              <a:gd name="connsiteX3" fmla="*/ 2553126 w 3685559"/>
              <a:gd name="connsiteY3" fmla="*/ 160460 h 3349200"/>
              <a:gd name="connsiteX4" fmla="*/ 2089697 w 3685559"/>
              <a:gd name="connsiteY4" fmla="*/ 289452 h 3349200"/>
              <a:gd name="connsiteX5" fmla="*/ 1694195 w 3685559"/>
              <a:gd name="connsiteY5" fmla="*/ 495571 h 3349200"/>
              <a:gd name="connsiteX6" fmla="*/ 1491779 w 3685559"/>
              <a:gd name="connsiteY6" fmla="*/ 655954 h 3349200"/>
              <a:gd name="connsiteX7" fmla="*/ 1280901 w 3685559"/>
              <a:gd name="connsiteY7" fmla="*/ 849077 h 3349200"/>
              <a:gd name="connsiteX8" fmla="*/ 977869 w 3685559"/>
              <a:gd name="connsiteY8" fmla="*/ 1203255 h 3349200"/>
              <a:gd name="connsiteX9" fmla="*/ 794088 w 3685559"/>
              <a:gd name="connsiteY9" fmla="*/ 1479987 h 3349200"/>
              <a:gd name="connsiteX10" fmla="*/ 664301 w 3685559"/>
              <a:gd name="connsiteY10" fmla="*/ 1756519 h 3349200"/>
              <a:gd name="connsiteX11" fmla="*/ 455941 w 3685559"/>
              <a:gd name="connsiteY11" fmla="*/ 2312965 h 3349200"/>
              <a:gd name="connsiteX12" fmla="*/ 0 w 3685559"/>
              <a:gd name="connsiteY12" fmla="*/ 3349200 h 334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5559" h="3349200">
                <a:moveTo>
                  <a:pt x="3685559" y="0"/>
                </a:moveTo>
                <a:cubicBezTo>
                  <a:pt x="3558478" y="15933"/>
                  <a:pt x="3545845" y="3798"/>
                  <a:pt x="3419890" y="18484"/>
                </a:cubicBezTo>
                <a:cubicBezTo>
                  <a:pt x="3293935" y="33170"/>
                  <a:pt x="3074290" y="64451"/>
                  <a:pt x="2929829" y="88114"/>
                </a:cubicBezTo>
                <a:cubicBezTo>
                  <a:pt x="2785368" y="111777"/>
                  <a:pt x="2693148" y="126904"/>
                  <a:pt x="2553126" y="160460"/>
                </a:cubicBezTo>
                <a:cubicBezTo>
                  <a:pt x="2413104" y="194016"/>
                  <a:pt x="2232852" y="233600"/>
                  <a:pt x="2089697" y="289452"/>
                </a:cubicBezTo>
                <a:cubicBezTo>
                  <a:pt x="1946542" y="345304"/>
                  <a:pt x="1785887" y="429938"/>
                  <a:pt x="1694195" y="495571"/>
                </a:cubicBezTo>
                <a:cubicBezTo>
                  <a:pt x="1602503" y="561204"/>
                  <a:pt x="1560661" y="597036"/>
                  <a:pt x="1491779" y="655954"/>
                </a:cubicBezTo>
                <a:cubicBezTo>
                  <a:pt x="1422897" y="714872"/>
                  <a:pt x="1366553" y="757860"/>
                  <a:pt x="1280901" y="849077"/>
                </a:cubicBezTo>
                <a:cubicBezTo>
                  <a:pt x="1195249" y="940294"/>
                  <a:pt x="1081155" y="1057900"/>
                  <a:pt x="977869" y="1203255"/>
                </a:cubicBezTo>
                <a:cubicBezTo>
                  <a:pt x="963073" y="1212133"/>
                  <a:pt x="846349" y="1387776"/>
                  <a:pt x="794088" y="1479987"/>
                </a:cubicBezTo>
                <a:cubicBezTo>
                  <a:pt x="741827" y="1572198"/>
                  <a:pt x="539241" y="2105620"/>
                  <a:pt x="664301" y="1756519"/>
                </a:cubicBezTo>
                <a:cubicBezTo>
                  <a:pt x="652464" y="1762438"/>
                  <a:pt x="566658" y="2047518"/>
                  <a:pt x="455941" y="2312965"/>
                </a:cubicBezTo>
                <a:cubicBezTo>
                  <a:pt x="345224" y="2578412"/>
                  <a:pt x="170177" y="2903704"/>
                  <a:pt x="0" y="334920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wissReSans" pitchFamily="34" charset="0"/>
              </a:rPr>
              <a:t>Andreas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F59B9-8094-4618-B073-21DD649DF75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 in touch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19440"/>
            <a:ext cx="990000" cy="990000"/>
          </a:xfrm>
          <a:prstGeom prst="rect">
            <a:avLst/>
          </a:prstGeom>
        </p:spPr>
      </p:pic>
      <p:pic>
        <p:nvPicPr>
          <p:cNvPr id="1026" name="Picture 2" descr="\\CHRB1056.CORP.GWPNET.COM\homes\A\SRZSAR\Documents\0 N\5 sar\Referate\2013-06 London Client Event\LinkedIn-Logo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4" y="4398568"/>
            <a:ext cx="691848" cy="6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HRB1056.CORP.GWPNET.COM\homes\A\SRZSAR\Documents\0 N\5 sar\Referate\2013-06 London Client Event\twitter-bir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8" y="3464804"/>
            <a:ext cx="693000" cy="6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8" y="2436540"/>
            <a:ext cx="792000" cy="7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8" y="1412776"/>
            <a:ext cx="792000" cy="79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1624110"/>
            <a:ext cx="340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Andreas_Schraft@swissre.com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2591624"/>
            <a:ext cx="24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+41 (0)43 285 2757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720" y="3626638"/>
            <a:ext cx="12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@</a:t>
            </a:r>
            <a:r>
              <a:rPr lang="en-GB" dirty="0" err="1" smtClean="0">
                <a:latin typeface="SwissReSans" pitchFamily="34" charset="0"/>
              </a:rPr>
              <a:t>ASchraft</a:t>
            </a:r>
            <a:endParaRPr lang="en-GB" dirty="0" smtClean="0">
              <a:latin typeface="SwissRe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4526652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Andreas </a:t>
            </a:r>
            <a:r>
              <a:rPr lang="en-GB" dirty="0" err="1" smtClean="0">
                <a:latin typeface="SwissReSans" pitchFamily="34" charset="0"/>
              </a:rPr>
              <a:t>Schraft</a:t>
            </a:r>
            <a:endParaRPr lang="en-GB" dirty="0" smtClean="0">
              <a:latin typeface="SwissReSan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5394774"/>
            <a:ext cx="26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openminds.swissre.com</a:t>
            </a:r>
          </a:p>
        </p:txBody>
      </p:sp>
    </p:spTree>
    <p:extLst>
      <p:ext uri="{BB962C8B-B14F-4D97-AF65-F5344CB8AC3E}">
        <p14:creationId xmlns:p14="http://schemas.microsoft.com/office/powerpoint/2010/main" val="16800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Legal notice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©2015 Swiss Re. All rights reserved. You are not permitted to create any modifications </a:t>
            </a:r>
            <a:br>
              <a:rPr lang="en-GB" dirty="0" smtClean="0"/>
            </a:br>
            <a:r>
              <a:rPr lang="en-GB" dirty="0" smtClean="0"/>
              <a:t>or derivative works of this presentation or to use it for commercial or other public purposes </a:t>
            </a:r>
            <a:br>
              <a:rPr lang="en-GB" dirty="0" smtClean="0"/>
            </a:br>
            <a:r>
              <a:rPr lang="en-GB" dirty="0" smtClean="0"/>
              <a:t>without the prior written permission of Swiss Re.</a:t>
            </a:r>
          </a:p>
          <a:p>
            <a:r>
              <a:rPr lang="en-GB" dirty="0" smtClean="0"/>
              <a:t>The information and opinions contained in the presentation are provided as at the date of </a:t>
            </a:r>
            <a:br>
              <a:rPr lang="en-GB" dirty="0" smtClean="0"/>
            </a:br>
            <a:r>
              <a:rPr lang="en-GB" dirty="0" smtClean="0"/>
              <a:t>the presentation and are subject to change without notice. Although the information used </a:t>
            </a:r>
            <a:br>
              <a:rPr lang="en-GB" dirty="0" smtClean="0"/>
            </a:br>
            <a:r>
              <a:rPr lang="en-GB" dirty="0" smtClean="0"/>
              <a:t>was taken from reliable sources, Swiss Re does not accept any responsibility for the accuracy </a:t>
            </a:r>
            <a:br>
              <a:rPr lang="en-GB" dirty="0" smtClean="0"/>
            </a:br>
            <a:r>
              <a:rPr lang="en-GB" dirty="0" smtClean="0"/>
              <a:t>or comprehensiveness of the details given. All liability for the accuracy and completeness </a:t>
            </a:r>
            <a:br>
              <a:rPr lang="en-GB" dirty="0" smtClean="0"/>
            </a:br>
            <a:r>
              <a:rPr lang="en-GB" dirty="0" smtClean="0"/>
              <a:t>thereof or for any damage or loss resulting from the use of the information contained in this </a:t>
            </a:r>
            <a:br>
              <a:rPr lang="en-GB" dirty="0" smtClean="0"/>
            </a:br>
            <a:r>
              <a:rPr lang="en-GB" dirty="0" smtClean="0"/>
              <a:t>presentation is expressly excluded. Under no circumstances shall Swiss Re or its Group </a:t>
            </a:r>
            <a:br>
              <a:rPr lang="en-GB" dirty="0" smtClean="0"/>
            </a:br>
            <a:r>
              <a:rPr lang="en-GB" dirty="0" smtClean="0"/>
              <a:t>companies be liable for any financial or consequential loss relating to this 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0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79912" y="3707740"/>
            <a:ext cx="155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wissReSans" pitchFamily="34" charset="0"/>
              </a:rPr>
              <a:t>loss payment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6994" y="3933056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SwissReSans" pitchFamily="34" charset="0"/>
              </a:rPr>
              <a:t>saves</a:t>
            </a:r>
            <a:r>
              <a:rPr lang="en-GB" dirty="0" smtClean="0">
                <a:latin typeface="SwissReSans" pitchFamily="34" charset="0"/>
              </a:rPr>
              <a:t> capital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9329" y="3933056"/>
            <a:ext cx="18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SwissReSans" pitchFamily="34" charset="0"/>
              </a:rPr>
              <a:t>provides </a:t>
            </a:r>
            <a:r>
              <a:rPr lang="en-GB" dirty="0" smtClean="0">
                <a:latin typeface="SwissReSans" pitchFamily="34" charset="0"/>
              </a:rPr>
              <a:t>capital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7584" y="4509120"/>
            <a:ext cx="7344816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>
                <a:latin typeface="SwissReSans" pitchFamily="34" charset="0"/>
              </a:rPr>
              <a:t>Insurer/reinsurer needs to ensure that:</a:t>
            </a:r>
          </a:p>
          <a:p>
            <a:pPr algn="ctr"/>
            <a:r>
              <a:rPr lang="en-GB" dirty="0" smtClean="0">
                <a:latin typeface="SwissReSans" pitchFamily="34" charset="0"/>
              </a:rPr>
              <a:t>Premium equals expected loss plus margin.</a:t>
            </a:r>
          </a:p>
          <a:p>
            <a:pPr algn="ctr"/>
            <a:r>
              <a:rPr lang="en-GB" dirty="0" smtClean="0">
                <a:latin typeface="SwissReSans" pitchFamily="34" charset="0"/>
              </a:rPr>
              <a:t>Capital is sufficient to remain solvent after event.</a:t>
            </a:r>
            <a:endParaRPr lang="en-GB" dirty="0">
              <a:latin typeface="SwissReSans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7584" y="1340768"/>
            <a:ext cx="7344816" cy="2736304"/>
            <a:chOff x="827584" y="1340768"/>
            <a:chExt cx="7344816" cy="2736304"/>
          </a:xfrm>
        </p:grpSpPr>
        <p:sp>
          <p:nvSpPr>
            <p:cNvPr id="15" name="Rectangle 14"/>
            <p:cNvSpPr/>
            <p:nvPr/>
          </p:nvSpPr>
          <p:spPr>
            <a:xfrm>
              <a:off x="827584" y="2123564"/>
              <a:ext cx="2232248" cy="10174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wissReSans" pitchFamily="34" charset="0"/>
                </a:rPr>
                <a:t>Client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0152" y="2123564"/>
              <a:ext cx="2232248" cy="101740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SwissReSans" pitchFamily="34" charset="0"/>
                </a:rPr>
                <a:t>Insurer/Reinsurer</a:t>
              </a:r>
            </a:p>
          </p:txBody>
        </p:sp>
        <p:cxnSp>
          <p:nvCxnSpPr>
            <p:cNvPr id="17" name="Elbow Connector 16"/>
            <p:cNvCxnSpPr>
              <a:stCxn id="15" idx="0"/>
              <a:endCxn id="16" idx="0"/>
            </p:cNvCxnSpPr>
            <p:nvPr/>
          </p:nvCxnSpPr>
          <p:spPr>
            <a:xfrm rot="5400000" flipH="1" flipV="1">
              <a:off x="4499992" y="-432720"/>
              <a:ext cx="12700" cy="5112568"/>
            </a:xfrm>
            <a:prstGeom prst="bentConnector3">
              <a:avLst>
                <a:gd name="adj1" fmla="val 3128157"/>
              </a:avLst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6" idx="2"/>
              <a:endCxn id="15" idx="2"/>
            </p:cNvCxnSpPr>
            <p:nvPr/>
          </p:nvCxnSpPr>
          <p:spPr>
            <a:xfrm rot="5400000">
              <a:off x="4499992" y="584684"/>
              <a:ext cx="12700" cy="5112568"/>
            </a:xfrm>
            <a:prstGeom prst="bentConnector3">
              <a:avLst>
                <a:gd name="adj1" fmla="val 4176701"/>
              </a:avLst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95936" y="1340768"/>
              <a:ext cx="1108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SwissReSans" pitchFamily="34" charset="0"/>
                </a:rPr>
                <a:t>Premium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3707740"/>
              <a:ext cx="155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SwissReSans" pitchFamily="34" charset="0"/>
                </a:rPr>
                <a:t>loss payment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01955" y="1772816"/>
              <a:ext cx="909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chemeClr val="accent3"/>
                  </a:solidFill>
                  <a:latin typeface="SwissReSans" pitchFamily="34" charset="0"/>
                </a:rPr>
                <a:t>certain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1310" y="3284984"/>
              <a:ext cx="117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>
                  <a:solidFill>
                    <a:schemeClr val="accent3"/>
                  </a:solidFill>
                  <a:latin typeface="SwissReSans" pitchFamily="34" charset="0"/>
                </a:rPr>
                <a:t>uncertain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22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Insured catastrophe losses</a:t>
            </a:r>
            <a:br>
              <a:rPr lang="en-GB" dirty="0" smtClean="0"/>
            </a:br>
            <a:r>
              <a:rPr lang="en-GB" dirty="0" smtClean="0"/>
              <a:t>1970–2012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8683E-7277-49F2-B9CA-A0F4876EC66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92" y="5877272"/>
            <a:ext cx="2232310" cy="260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53680" tIns="53680" rIns="53680" bIns="53680">
            <a:spAutoFit/>
          </a:bodyPr>
          <a:lstStyle/>
          <a:p>
            <a:pPr defTabSz="757238">
              <a:spcBef>
                <a:spcPct val="50000"/>
              </a:spcBef>
              <a:buClr>
                <a:schemeClr val="bg2"/>
              </a:buClr>
            </a:pPr>
            <a:r>
              <a:rPr lang="en-GB" sz="1000" dirty="0" smtClean="0"/>
              <a:t>Source: </a:t>
            </a:r>
            <a:r>
              <a:rPr lang="en-GB" sz="1000" dirty="0"/>
              <a:t>Swiss Re, </a:t>
            </a:r>
            <a:r>
              <a:rPr lang="en-GB" sz="1000" i="1" dirty="0"/>
              <a:t>sigma</a:t>
            </a:r>
            <a:r>
              <a:rPr lang="en-GB" sz="1000" dirty="0"/>
              <a:t> No </a:t>
            </a:r>
            <a:r>
              <a:rPr lang="en-GB" sz="1000" dirty="0" smtClean="0"/>
              <a:t>2/2013</a:t>
            </a:r>
            <a:endParaRPr lang="en-GB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8" y="1452470"/>
            <a:ext cx="7492960" cy="42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568" y="1772816"/>
            <a:ext cx="324036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>
                <a:solidFill>
                  <a:schemeClr val="tx1"/>
                </a:solidFill>
              </a:rPr>
              <a:t>Billion USD at 2011 values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9240"/>
            <a:ext cx="535740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8616" y="5631051"/>
            <a:ext cx="1436910" cy="230832"/>
          </a:xfrm>
          <a:prstGeom prst="rect">
            <a:avLst/>
          </a:prstGeom>
          <a:solidFill>
            <a:schemeClr val="bg1"/>
          </a:solidFill>
        </p:spPr>
        <p:txBody>
          <a:bodyPr wrap="none" lIns="0" rIns="180000" rtlCol="0">
            <a:spAutoFit/>
          </a:bodyPr>
          <a:lstStyle/>
          <a:p>
            <a:r>
              <a:rPr lang="en-GB" sz="900" b="1" dirty="0" smtClean="0">
                <a:latin typeface="SwissReSans" pitchFamily="34" charset="0"/>
              </a:rPr>
              <a:t>Earthquake and tsunami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8198" y="5631051"/>
            <a:ext cx="1186222" cy="2308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>
            <a:defPPr>
              <a:defRPr lang="de-DE"/>
            </a:defPPr>
            <a:lvl1pPr>
              <a:defRPr sz="900" b="1">
                <a:latin typeface="SwissReSans" pitchFamily="34" charset="0"/>
              </a:defRPr>
            </a:lvl1pPr>
          </a:lstStyle>
          <a:p>
            <a:r>
              <a:rPr lang="en-GB" dirty="0"/>
              <a:t>Fire and transportation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5631051"/>
            <a:ext cx="1975404" cy="230832"/>
          </a:xfrm>
          <a:prstGeom prst="rect">
            <a:avLst/>
          </a:prstGeom>
          <a:solidFill>
            <a:schemeClr val="bg1"/>
          </a:solidFill>
        </p:spPr>
        <p:txBody>
          <a:bodyPr wrap="none" lIns="0" rIns="1080000" rtlCol="0">
            <a:spAutoFit/>
          </a:bodyPr>
          <a:lstStyle>
            <a:defPPr>
              <a:defRPr lang="de-DE"/>
            </a:defPPr>
            <a:lvl1pPr>
              <a:defRPr sz="900" b="1">
                <a:latin typeface="SwissReSans" pitchFamily="34" charset="0"/>
              </a:defRPr>
            </a:lvl1pPr>
          </a:lstStyle>
          <a:p>
            <a:r>
              <a:rPr lang="en-GB" dirty="0"/>
              <a:t>Storm and floods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140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of values is the main driver of increasing natural catastrophe losses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8683E-7277-49F2-B9CA-A0F4876EC66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140721" y="2077814"/>
            <a:ext cx="2679751" cy="3240000"/>
          </a:xfrm>
          <a:prstGeom prst="rect">
            <a:avLst/>
          </a:prstGeom>
          <a:solidFill>
            <a:srgbClr val="CFDBF2"/>
          </a:solidFill>
          <a:ln w="15875" algn="ctr">
            <a:noFill/>
            <a:miter lim="800000"/>
            <a:headEnd/>
            <a:tailEnd/>
          </a:ln>
        </p:spPr>
        <p:txBody>
          <a:bodyPr wrap="square" lIns="53678" tIns="53678" rIns="53678" bIns="53678" anchor="t" anchorCtr="0">
            <a:noAutofit/>
          </a:bodyPr>
          <a:lstStyle/>
          <a:p>
            <a:pPr defTabSz="757238">
              <a:spcBef>
                <a:spcPts val="2200"/>
              </a:spcBef>
              <a:buSzPct val="120000"/>
            </a:pPr>
            <a:r>
              <a:rPr lang="en-GB" sz="1400" dirty="0" smtClean="0">
                <a:solidFill>
                  <a:srgbClr val="283E36"/>
                </a:solidFill>
              </a:rPr>
              <a:t>Increasing values</a:t>
            </a:r>
          </a:p>
          <a:p>
            <a:pPr>
              <a:spcBef>
                <a:spcPct val="50000"/>
              </a:spcBef>
              <a:buClr>
                <a:schemeClr val="bg2"/>
              </a:buClr>
            </a:pPr>
            <a:r>
              <a:rPr lang="en-GB" sz="1400" dirty="0" smtClean="0">
                <a:solidFill>
                  <a:srgbClr val="283E36"/>
                </a:solidFill>
              </a:rPr>
              <a:t>Concentration of values </a:t>
            </a:r>
            <a:r>
              <a:rPr lang="en-GB" sz="1400" dirty="0">
                <a:solidFill>
                  <a:srgbClr val="283E36"/>
                </a:solidFill>
              </a:rPr>
              <a:t>in exposed areas</a:t>
            </a:r>
          </a:p>
          <a:p>
            <a:pPr defTabSz="757238">
              <a:spcBef>
                <a:spcPct val="100000"/>
              </a:spcBef>
              <a:buSzPct val="120000"/>
            </a:pPr>
            <a:r>
              <a:rPr lang="en-GB" sz="1400" dirty="0" smtClean="0">
                <a:solidFill>
                  <a:srgbClr val="283E36"/>
                </a:solidFill>
              </a:rPr>
              <a:t>Increasing vulnerability </a:t>
            </a:r>
          </a:p>
          <a:p>
            <a:pPr defTabSz="757238">
              <a:spcBef>
                <a:spcPct val="100000"/>
              </a:spcBef>
              <a:buSzPct val="120000"/>
            </a:pPr>
            <a:r>
              <a:rPr lang="en-GB" sz="1400" dirty="0" smtClean="0">
                <a:solidFill>
                  <a:srgbClr val="283E36"/>
                </a:solidFill>
              </a:rPr>
              <a:t>Growing </a:t>
            </a:r>
            <a:r>
              <a:rPr lang="en-GB" sz="1400" dirty="0">
                <a:solidFill>
                  <a:srgbClr val="283E36"/>
                </a:solidFill>
              </a:rPr>
              <a:t>i</a:t>
            </a:r>
            <a:r>
              <a:rPr lang="en-GB" sz="1400" dirty="0" smtClean="0">
                <a:solidFill>
                  <a:srgbClr val="283E36"/>
                </a:solidFill>
              </a:rPr>
              <a:t>nsurance penetration</a:t>
            </a:r>
          </a:p>
          <a:p>
            <a:pPr defTabSz="757238">
              <a:spcBef>
                <a:spcPct val="100000"/>
              </a:spcBef>
              <a:buSzPct val="120000"/>
            </a:pPr>
            <a:r>
              <a:rPr lang="en-GB" sz="1400" dirty="0" smtClean="0">
                <a:solidFill>
                  <a:srgbClr val="283E36"/>
                </a:solidFill>
              </a:rPr>
              <a:t>Changing hazard (climate variability, climate change)</a:t>
            </a: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6140721" y="1774476"/>
            <a:ext cx="2679751" cy="323848"/>
          </a:xfrm>
          <a:prstGeom prst="rect">
            <a:avLst/>
          </a:prstGeom>
          <a:solidFill>
            <a:srgbClr val="275FC3"/>
          </a:solidFill>
          <a:ln w="15875" algn="ctr">
            <a:noFill/>
            <a:miter lim="800000"/>
            <a:headEnd/>
            <a:tailEnd/>
          </a:ln>
        </p:spPr>
        <p:txBody>
          <a:bodyPr wrap="square" lIns="53678" tIns="53678" rIns="53678" bIns="53678">
            <a:spAutoFit/>
          </a:bodyPr>
          <a:lstStyle/>
          <a:p>
            <a:pPr defTabSz="757238">
              <a:spcBef>
                <a:spcPct val="100000"/>
              </a:spcBef>
              <a:defRPr/>
            </a:pPr>
            <a:r>
              <a:rPr lang="en-GB" sz="1400" dirty="0" smtClean="0">
                <a:solidFill>
                  <a:srgbClr val="FFFFFF"/>
                </a:solidFill>
              </a:rPr>
              <a:t>Reasons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5517232"/>
            <a:ext cx="806489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Loss history is not a good guide for risk, models are an indispensable tool.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1768611"/>
            <a:ext cx="2520280" cy="3569713"/>
            <a:chOff x="755576" y="1768611"/>
            <a:chExt cx="2520280" cy="3569713"/>
          </a:xfrm>
        </p:grpSpPr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55576" y="1768611"/>
              <a:ext cx="2520280" cy="323848"/>
            </a:xfrm>
            <a:prstGeom prst="rect">
              <a:avLst/>
            </a:prstGeom>
            <a:solidFill>
              <a:srgbClr val="275FC3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53678" tIns="53678" rIns="53678" bIns="53678">
              <a:spAutoFit/>
            </a:bodyPr>
            <a:lstStyle/>
            <a:p>
              <a:pPr defTabSz="757238">
                <a:spcBef>
                  <a:spcPct val="100000"/>
                </a:spcBef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Zurich, around 1900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576" y="2098324"/>
              <a:ext cx="2520280" cy="32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5576" y="5122151"/>
              <a:ext cx="864096" cy="215444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</p:spPr>
          <p:txBody>
            <a:bodyPr wrap="square" lIns="36000" rtlCol="0" anchor="ctr" anchorCtr="0">
              <a:spAutoFit/>
            </a:bodyPr>
            <a:lstStyle/>
            <a:p>
              <a:r>
                <a:rPr lang="en-GB" sz="800" dirty="0"/>
                <a:t>©</a:t>
              </a:r>
              <a:r>
                <a:rPr lang="en-GB" sz="800" dirty="0" err="1"/>
                <a:t>Stadt</a:t>
              </a:r>
              <a:r>
                <a:rPr lang="en-GB" sz="800" dirty="0"/>
                <a:t> Zürich</a:t>
              </a:r>
              <a:endParaRPr lang="en-GB" sz="800" dirty="0" smtClean="0">
                <a:latin typeface="SwissReSans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11742" y="1768611"/>
            <a:ext cx="2581693" cy="3554083"/>
            <a:chOff x="3411742" y="1768611"/>
            <a:chExt cx="2581693" cy="3554083"/>
          </a:xfrm>
        </p:grpSpPr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3423142" y="1768611"/>
              <a:ext cx="2570293" cy="323848"/>
            </a:xfrm>
            <a:prstGeom prst="rect">
              <a:avLst/>
            </a:prstGeom>
            <a:solidFill>
              <a:srgbClr val="275FC3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53678" tIns="53678" rIns="53678" bIns="53678">
              <a:spAutoFit/>
            </a:bodyPr>
            <a:lstStyle/>
            <a:p>
              <a:pPr defTabSz="757238">
                <a:spcBef>
                  <a:spcPct val="100000"/>
                </a:spcBef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Zurich, 2013 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19872" y="2077814"/>
              <a:ext cx="2573563" cy="32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411742" y="5107250"/>
              <a:ext cx="864096" cy="215444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</p:spPr>
          <p:txBody>
            <a:bodyPr wrap="square" lIns="36000" rtlCol="0" anchor="ctr" anchorCtr="0">
              <a:spAutoFit/>
            </a:bodyPr>
            <a:lstStyle/>
            <a:p>
              <a:r>
                <a:rPr lang="en-GB" sz="800" dirty="0"/>
                <a:t>©</a:t>
              </a:r>
              <a:r>
                <a:rPr lang="en-GB" sz="800" dirty="0" err="1"/>
                <a:t>Stadt</a:t>
              </a:r>
              <a:r>
                <a:rPr lang="en-GB" sz="800" dirty="0"/>
                <a:t> Zürich</a:t>
              </a:r>
              <a:endParaRPr lang="en-GB" sz="800" dirty="0" smtClean="0">
                <a:latin typeface="SwissRe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model natural catastrophes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57489"/>
            <a:r>
              <a:rPr lang="en-GB" dirty="0" smtClean="0"/>
              <a:t>Four elements to model losses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4214461" y="2613956"/>
            <a:ext cx="3237859" cy="647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700" dirty="0"/>
              <a:t> </a:t>
            </a:r>
            <a:r>
              <a:rPr lang="en-GB" sz="1500" dirty="0" smtClean="0"/>
              <a:t>What is covered?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smtClean="0"/>
              <a:t>Where?                         How?</a:t>
            </a:r>
            <a:r>
              <a:rPr lang="en-GB" sz="1700" dirty="0" smtClean="0"/>
              <a:t>        </a:t>
            </a:r>
            <a:endParaRPr lang="en-GB" sz="1700" dirty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784179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Hazard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505734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Vulnerability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214461" y="1628800"/>
            <a:ext cx="1476535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Value distribution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923189" y="1628800"/>
            <a:ext cx="1512454" cy="61640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lIns="53680" tIns="53680" rIns="53680" bIns="53680" anchor="ctr"/>
          <a:lstStyle/>
          <a:p>
            <a:pPr algn="ctr"/>
            <a:r>
              <a:rPr lang="en-GB" sz="1500" dirty="0" smtClean="0">
                <a:solidFill>
                  <a:schemeClr val="bg1"/>
                </a:solidFill>
              </a:rPr>
              <a:t>Coverage conditions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5" cstate="print"/>
          <a:srcRect r="7056"/>
          <a:stretch>
            <a:fillRect/>
          </a:stretch>
        </p:blipFill>
        <p:spPr bwMode="auto">
          <a:xfrm>
            <a:off x="2505734" y="3629049"/>
            <a:ext cx="1512454" cy="163693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5923189" y="3627688"/>
            <a:ext cx="1512454" cy="16355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Insurance sums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Limits </a:t>
            </a:r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Excess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 smtClean="0"/>
              <a:t>Exclusions</a:t>
            </a:r>
            <a:endParaRPr lang="en-GB" sz="1300" dirty="0"/>
          </a:p>
          <a:p>
            <a:pPr marL="218304" indent="-218304">
              <a:spcBef>
                <a:spcPct val="30000"/>
              </a:spcBef>
              <a:buFont typeface="Wingdings" pitchFamily="2" charset="2"/>
              <a:buChar char="n"/>
            </a:pPr>
            <a:r>
              <a:rPr lang="en-GB" sz="1300" dirty="0"/>
              <a:t>etc. 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7472" y="3495699"/>
            <a:ext cx="1674091" cy="1890032"/>
            <a:chOff x="1722" y="2791"/>
            <a:chExt cx="1305" cy="1389"/>
          </a:xfrm>
        </p:grpSpPr>
        <p:pic>
          <p:nvPicPr>
            <p:cNvPr id="1040" name="Picture 11" descr="track"/>
            <p:cNvPicPr>
              <a:picLocks noChangeAspect="1" noChangeArrowheads="1"/>
            </p:cNvPicPr>
            <p:nvPr/>
          </p:nvPicPr>
          <p:blipFill>
            <a:blip r:embed="rId6" cstate="print"/>
            <a:srcRect l="6079" r="6079"/>
            <a:stretch>
              <a:fillRect/>
            </a:stretch>
          </p:blipFill>
          <p:spPr bwMode="auto">
            <a:xfrm>
              <a:off x="1722" y="2791"/>
              <a:ext cx="1305" cy="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Text Box 12"/>
            <p:cNvSpPr txBox="1">
              <a:spLocks noChangeArrowheads="1"/>
            </p:cNvSpPr>
            <p:nvPr/>
          </p:nvSpPr>
          <p:spPr bwMode="auto">
            <a:xfrm>
              <a:off x="2416" y="3019"/>
              <a:ext cx="558" cy="44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64800" tIns="64800" rIns="64800" bIns="648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Example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Hurricane “Charley”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sz="900" b="1" dirty="0"/>
                <a:t>Aug 2004</a:t>
              </a:r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97007" y="2613957"/>
            <a:ext cx="1512454" cy="616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algn="ctr">
              <a:lnSpc>
                <a:spcPct val="110000"/>
              </a:lnSpc>
            </a:pPr>
            <a:r>
              <a:rPr lang="en-GB" sz="1500" dirty="0" smtClean="0"/>
              <a:t>How often? How strong?</a:t>
            </a:r>
            <a:endParaRPr lang="en-GB" sz="1500" dirty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505734" y="2613957"/>
            <a:ext cx="1512454" cy="6164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lIns="53680" tIns="53680" rIns="53680" bIns="53680"/>
          <a:lstStyle/>
          <a:p>
            <a:pPr algn="ctr">
              <a:lnSpc>
                <a:spcPct val="110000"/>
              </a:lnSpc>
            </a:pPr>
            <a:r>
              <a:rPr lang="en-GB" sz="1500" dirty="0" smtClean="0"/>
              <a:t>How well built and protected?</a:t>
            </a:r>
            <a:endParaRPr lang="en-GB" sz="1500" dirty="0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01244"/>
              </p:ext>
            </p:extLst>
          </p:nvPr>
        </p:nvGraphicFramePr>
        <p:xfrm>
          <a:off x="4250381" y="3627688"/>
          <a:ext cx="1512454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7" imgW="2866667" imgH="2610214" progId="">
                  <p:embed/>
                </p:oleObj>
              </mc:Choice>
              <mc:Fallback>
                <p:oleObj name="Photo Editor Photo" r:id="rId7" imgW="2866667" imgH="26102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381" y="3627688"/>
                        <a:ext cx="1512454" cy="16383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99C50E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2B90-D443-41CE-9966-91D2310CA69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Simplest catastrophe model</a:t>
            </a:r>
            <a:br>
              <a:rPr lang="en-GB" dirty="0" smtClean="0">
                <a:solidFill>
                  <a:srgbClr val="0F4DBC"/>
                </a:solidFill>
              </a:rPr>
            </a:br>
            <a:r>
              <a:rPr lang="en-GB" dirty="0" smtClean="0">
                <a:solidFill>
                  <a:srgbClr val="0F4DBC"/>
                </a:solidFill>
              </a:rPr>
              <a:t>Calculating a loss scenario</a:t>
            </a:r>
            <a:endParaRPr lang="en-GB" dirty="0">
              <a:solidFill>
                <a:srgbClr val="0F4DB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1628800"/>
            <a:ext cx="2339752" cy="4608512"/>
          </a:xfrm>
          <a:prstGeom prst="rect">
            <a:avLst/>
          </a:prstGeom>
          <a:solidFill>
            <a:srgbClr val="CFDB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SwissReSans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020272" y="1628775"/>
            <a:ext cx="20621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SzPct val="80000"/>
            </a:pPr>
            <a:r>
              <a:rPr lang="en-GB" dirty="0" smtClean="0">
                <a:latin typeface="SwissReSans" pitchFamily="34" charset="0"/>
              </a:rPr>
              <a:t>Hurricane </a:t>
            </a:r>
          </a:p>
          <a:p>
            <a:pPr lvl="0">
              <a:buSzPct val="80000"/>
            </a:pPr>
            <a:r>
              <a:rPr lang="en-GB" dirty="0" err="1" smtClean="0">
                <a:latin typeface="SwissReSans" pitchFamily="34" charset="0"/>
              </a:rPr>
              <a:t>Kathrina</a:t>
            </a:r>
            <a:r>
              <a:rPr lang="en-GB" dirty="0" smtClean="0">
                <a:latin typeface="SwissReSans" pitchFamily="34" charset="0"/>
              </a:rPr>
              <a:t> 2005</a:t>
            </a:r>
          </a:p>
        </p:txBody>
      </p:sp>
      <p:pic>
        <p:nvPicPr>
          <p:cNvPr id="3" name="2005_katrina_all_us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248" y="162877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1" y="476251"/>
            <a:ext cx="5832475" cy="865187"/>
          </a:xfrm>
        </p:spPr>
        <p:txBody>
          <a:bodyPr/>
          <a:lstStyle/>
          <a:p>
            <a:r>
              <a:rPr lang="en-GB" dirty="0" smtClean="0">
                <a:solidFill>
                  <a:srgbClr val="0F4DBC"/>
                </a:solidFill>
              </a:rPr>
              <a:t>Tropical cyclones in the north Atlantic historical tracks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1" y="2879516"/>
            <a:ext cx="431030" cy="65314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lIns="53680" tIns="53680" rIns="53680" bIns="53680" anchor="ctr"/>
          <a:lstStyle/>
          <a:p>
            <a:endParaRPr lang="en-GB" dirty="0"/>
          </a:p>
        </p:txBody>
      </p:sp>
      <p:pic>
        <p:nvPicPr>
          <p:cNvPr id="28679" name="Picture 6" descr="TCNA_tc_tracks_orig_only"/>
          <p:cNvPicPr>
            <a:picLocks noChangeAspect="1" noChangeArrowheads="1"/>
          </p:cNvPicPr>
          <p:nvPr/>
        </p:nvPicPr>
        <p:blipFill>
          <a:blip r:embed="rId3" cstate="print"/>
          <a:srcRect r="5109"/>
          <a:stretch>
            <a:fillRect/>
          </a:stretch>
        </p:blipFill>
        <p:spPr bwMode="auto">
          <a:xfrm>
            <a:off x="3059832" y="1628800"/>
            <a:ext cx="60688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8257" y="2738001"/>
            <a:ext cx="1523543" cy="85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3680" tIns="53680" rIns="53680" bIns="5368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500" dirty="0" smtClean="0"/>
              <a:t>Historical</a:t>
            </a:r>
            <a:endParaRPr lang="en-GB" sz="13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GB" sz="1300" dirty="0" smtClean="0"/>
              <a:t>~100 years</a:t>
            </a:r>
          </a:p>
          <a:p>
            <a:pPr>
              <a:buClrTx/>
              <a:buSzTx/>
              <a:buFontTx/>
              <a:buNone/>
            </a:pPr>
            <a:r>
              <a:rPr lang="en-GB" sz="1300" dirty="0"/>
              <a:t>~</a:t>
            </a:r>
            <a:r>
              <a:rPr lang="en-GB" sz="1300" dirty="0" smtClean="0"/>
              <a:t>1’000 events</a:t>
            </a: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99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2"/>
  <p:tag name="PRESENTATIONSTYLE" val="1"/>
  <p:tag name="COLORPAIR" val="0"/>
  <p:tag name="CLASSIFICATION" val="0"/>
  <p:tag name="LANGUAGE" val="20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  <p:tag name="LOGOCOLORTAG" val="L"/>
  <p:tag name="FOOTERCOLORTAG" val="L"/>
  <p:tag name="SLIDENUMBERCOLORTAG" val="L"/>
  <p:tag name="TITLECOLORTAG" val="W"/>
  <p:tag name="PRESENTATIONSTYLE" val="1"/>
  <p:tag name="COLORPAIR" val="0"/>
  <p:tag name="NAME" val="545_Tornado"/>
  <p:tag name="CATEGORY" val="03 - Risks &amp; Catastroph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niversary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Re">
  <a:themeElements>
    <a:clrScheme name="SR - SunsetChilli">
      <a:dk1>
        <a:srgbClr val="283E36"/>
      </a:dk1>
      <a:lt1>
        <a:sysClr val="window" lastClr="FFFFFF"/>
      </a:lt1>
      <a:dk2>
        <a:srgbClr val="E00034"/>
      </a:dk2>
      <a:lt2>
        <a:srgbClr val="F87A30"/>
      </a:lt2>
      <a:accent1>
        <a:srgbClr val="627D77"/>
      </a:accent1>
      <a:accent2>
        <a:srgbClr val="A1B1AD"/>
      </a:accent2>
      <a:accent3>
        <a:srgbClr val="E00034"/>
      </a:accent3>
      <a:accent4>
        <a:srgbClr val="EC6685"/>
      </a:accent4>
      <a:accent5>
        <a:srgbClr val="FFA02F"/>
      </a:accent5>
      <a:accent6>
        <a:srgbClr val="FFC682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1061</Words>
  <Application>Microsoft Office PowerPoint</Application>
  <PresentationFormat>On-screen Show (4:3)</PresentationFormat>
  <Paragraphs>270</Paragraphs>
  <Slides>27</Slides>
  <Notes>8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SwissReSans</vt:lpstr>
      <vt:lpstr>Wingdings</vt:lpstr>
      <vt:lpstr>Wingdings 2</vt:lpstr>
      <vt:lpstr>ＭＳ Ｐゴシック</vt:lpstr>
      <vt:lpstr>SwissReSans Light</vt:lpstr>
      <vt:lpstr>Calibri</vt:lpstr>
      <vt:lpstr>SwissRe</vt:lpstr>
      <vt:lpstr>Photo Editor Photo</vt:lpstr>
      <vt:lpstr>Natural catastrophe risk</vt:lpstr>
      <vt:lpstr>Why insurers and reinsurers need catastrophe models </vt:lpstr>
      <vt:lpstr>PowerPoint Presentation</vt:lpstr>
      <vt:lpstr>Insured catastrophe losses 1970–2012</vt:lpstr>
      <vt:lpstr>Growth of values is the main driver of increasing natural catastrophe losses</vt:lpstr>
      <vt:lpstr>How we model natural catastrophes</vt:lpstr>
      <vt:lpstr>Four elements to model losses</vt:lpstr>
      <vt:lpstr>Simplest catastrophe model Calculating a loss scenario</vt:lpstr>
      <vt:lpstr>Tropical cyclones in the north Atlantic historical tracks</vt:lpstr>
      <vt:lpstr>Tropical cyclones in the north Atlantic historical tracks</vt:lpstr>
      <vt:lpstr>Tropical cyclones in the north Atlantic historical tracks</vt:lpstr>
      <vt:lpstr>Tropical cyclones in the north Atlantic historical tracks</vt:lpstr>
      <vt:lpstr>Creating additional events  based on physical correlation</vt:lpstr>
      <vt:lpstr>Tropical cyclones in the north Atlantic - historical and probabilistic tracks</vt:lpstr>
      <vt:lpstr>Tropical cyclones in the north Atlantic - historical and probabilistic tracks</vt:lpstr>
      <vt:lpstr>Tropical cyclones in the north Atlantic - historical and probabilistic tracks</vt:lpstr>
      <vt:lpstr>Hazard footprints</vt:lpstr>
      <vt:lpstr>Vulnerability</vt:lpstr>
      <vt:lpstr>Four elements to model losses</vt:lpstr>
      <vt:lpstr>Models are not perfect</vt:lpstr>
      <vt:lpstr>Recent earthquakes in Chile, New Zealand and Japan</vt:lpstr>
      <vt:lpstr>Model blind spots revealed by recent earthquakes</vt:lpstr>
      <vt:lpstr>Model blind spots revealed by recent earthquakes Most (known) blind spots have been eliminated</vt:lpstr>
      <vt:lpstr>Historical Seismicity and Seismic Sources</vt:lpstr>
      <vt:lpstr>Earthquake New Zealand Variation of earthquake model results</vt:lpstr>
      <vt:lpstr>Stay in touch</vt:lpstr>
      <vt:lpstr>Legal notice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catastrophe risk</dc:title>
  <dc:creator>Andreas Schraft</dc:creator>
  <cp:lastModifiedBy>Andreas Schraft</cp:lastModifiedBy>
  <cp:revision>5</cp:revision>
  <dcterms:created xsi:type="dcterms:W3CDTF">2013-09-03T11:34:14Z</dcterms:created>
  <dcterms:modified xsi:type="dcterms:W3CDTF">2015-04-23T02:21:04Z</dcterms:modified>
</cp:coreProperties>
</file>