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12" r:id="rId3"/>
    <p:sldMasterId id="2147483716" r:id="rId4"/>
    <p:sldMasterId id="2147483718" r:id="rId5"/>
    <p:sldMasterId id="2147483720" r:id="rId6"/>
    <p:sldMasterId id="2147483722" r:id="rId7"/>
    <p:sldMasterId id="2147483724" r:id="rId8"/>
    <p:sldMasterId id="2147483726" r:id="rId9"/>
    <p:sldMasterId id="2147483728" r:id="rId10"/>
    <p:sldMasterId id="2147483730" r:id="rId11"/>
    <p:sldMasterId id="2147483732" r:id="rId12"/>
    <p:sldMasterId id="2147483734" r:id="rId13"/>
    <p:sldMasterId id="2147483736" r:id="rId14"/>
    <p:sldMasterId id="2147483738" r:id="rId15"/>
  </p:sldMasterIdLst>
  <p:notesMasterIdLst>
    <p:notesMasterId r:id="rId52"/>
  </p:notesMasterIdLst>
  <p:handoutMasterIdLst>
    <p:handoutMasterId r:id="rId53"/>
  </p:handoutMasterIdLst>
  <p:sldIdLst>
    <p:sldId id="338" r:id="rId16"/>
    <p:sldId id="410" r:id="rId17"/>
    <p:sldId id="409" r:id="rId18"/>
    <p:sldId id="422" r:id="rId19"/>
    <p:sldId id="423" r:id="rId20"/>
    <p:sldId id="424" r:id="rId21"/>
    <p:sldId id="259" r:id="rId22"/>
    <p:sldId id="407" r:id="rId23"/>
    <p:sldId id="384" r:id="rId24"/>
    <p:sldId id="385" r:id="rId25"/>
    <p:sldId id="406" r:id="rId26"/>
    <p:sldId id="388" r:id="rId27"/>
    <p:sldId id="394" r:id="rId28"/>
    <p:sldId id="395" r:id="rId29"/>
    <p:sldId id="392" r:id="rId30"/>
    <p:sldId id="393" r:id="rId31"/>
    <p:sldId id="399" r:id="rId32"/>
    <p:sldId id="431" r:id="rId33"/>
    <p:sldId id="429" r:id="rId34"/>
    <p:sldId id="397" r:id="rId35"/>
    <p:sldId id="430" r:id="rId36"/>
    <p:sldId id="414" r:id="rId37"/>
    <p:sldId id="415" r:id="rId38"/>
    <p:sldId id="416" r:id="rId39"/>
    <p:sldId id="417" r:id="rId40"/>
    <p:sldId id="418" r:id="rId41"/>
    <p:sldId id="419" r:id="rId42"/>
    <p:sldId id="413" r:id="rId43"/>
    <p:sldId id="411" r:id="rId44"/>
    <p:sldId id="420" r:id="rId45"/>
    <p:sldId id="421" r:id="rId46"/>
    <p:sldId id="403" r:id="rId47"/>
    <p:sldId id="398" r:id="rId48"/>
    <p:sldId id="405" r:id="rId49"/>
    <p:sldId id="402" r:id="rId50"/>
    <p:sldId id="408" r:id="rId51"/>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227"/>
    <a:srgbClr val="0033CC"/>
    <a:srgbClr val="003399"/>
    <a:srgbClr val="3333CC"/>
    <a:srgbClr val="0061A3"/>
    <a:srgbClr val="C19967"/>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268" autoAdjust="0"/>
    <p:restoredTop sz="83479" autoAdjust="0"/>
  </p:normalViewPr>
  <p:slideViewPr>
    <p:cSldViewPr>
      <p:cViewPr varScale="1">
        <p:scale>
          <a:sx n="48" d="100"/>
          <a:sy n="48" d="100"/>
        </p:scale>
        <p:origin x="12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137" d="100"/>
          <a:sy n="137" d="100"/>
        </p:scale>
        <p:origin x="-78" y="-106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70714B9-B616-4D3C-90FA-CD08EF4D7B32}"/>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52836921-4E7C-46EF-80A1-144FF77E98C2}"/>
              </a:ext>
            </a:extLst>
          </p:cNvPr>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defRPr sz="1200">
                <a:latin typeface="Arial" charset="0"/>
                <a:cs typeface="Arial" charset="0"/>
              </a:defRPr>
            </a:lvl1pPr>
          </a:lstStyle>
          <a:p>
            <a:pPr>
              <a:defRPr/>
            </a:pPr>
            <a:fld id="{92292D20-3BE3-428C-9D7E-2268CFD833AF}" type="datetime1">
              <a:rPr lang="en-US"/>
              <a:pPr>
                <a:defRPr/>
              </a:pPr>
              <a:t>05-Jul-19</a:t>
            </a:fld>
            <a:endParaRPr lang="en-US"/>
          </a:p>
        </p:txBody>
      </p:sp>
      <p:sp>
        <p:nvSpPr>
          <p:cNvPr id="4100" name="Rectangle 4">
            <a:extLst>
              <a:ext uri="{FF2B5EF4-FFF2-40B4-BE49-F238E27FC236}">
                <a16:creationId xmlns:a16="http://schemas.microsoft.com/office/drawing/2014/main" id="{37CDFCEE-E2FD-4381-AFFB-09FE5D8DB209}"/>
              </a:ext>
            </a:extLst>
          </p:cNvPr>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1" name="Rectangle 5">
            <a:extLst>
              <a:ext uri="{FF2B5EF4-FFF2-40B4-BE49-F238E27FC236}">
                <a16:creationId xmlns:a16="http://schemas.microsoft.com/office/drawing/2014/main" id="{EF052FD7-B86C-47DE-8A67-99FA1ED7F109}"/>
              </a:ext>
            </a:extLst>
          </p:cNvPr>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defRPr sz="1200" smtClean="0"/>
            </a:lvl1pPr>
          </a:lstStyle>
          <a:p>
            <a:pPr>
              <a:defRPr/>
            </a:pPr>
            <a:fld id="{955BDA81-9B7E-419E-B832-B874CE3342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B564F20-8C90-488C-97B2-4A59309C1D7A}"/>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1" name="Rectangle 3">
            <a:extLst>
              <a:ext uri="{FF2B5EF4-FFF2-40B4-BE49-F238E27FC236}">
                <a16:creationId xmlns:a16="http://schemas.microsoft.com/office/drawing/2014/main" id="{6FAD94C1-A1E1-4729-B364-47FDE07B8E88}"/>
              </a:ext>
            </a:extLst>
          </p:cNvPr>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defRPr sz="1200">
                <a:latin typeface="Arial" charset="0"/>
                <a:cs typeface="Arial" charset="0"/>
              </a:defRPr>
            </a:lvl1pPr>
          </a:lstStyle>
          <a:p>
            <a:pPr>
              <a:defRPr/>
            </a:pPr>
            <a:fld id="{6C1836C9-39A2-44BF-9CB3-4C2022D819B2}" type="datetime1">
              <a:rPr lang="en-US"/>
              <a:pPr>
                <a:defRPr/>
              </a:pPr>
              <a:t>05-Jul-19</a:t>
            </a:fld>
            <a:endParaRPr lang="en-US"/>
          </a:p>
        </p:txBody>
      </p:sp>
      <p:sp>
        <p:nvSpPr>
          <p:cNvPr id="18436" name="Rectangle 4">
            <a:extLst>
              <a:ext uri="{FF2B5EF4-FFF2-40B4-BE49-F238E27FC236}">
                <a16:creationId xmlns:a16="http://schemas.microsoft.com/office/drawing/2014/main" id="{B9CA4B51-562D-4EE9-84BA-6C0AA1DD23C8}"/>
              </a:ext>
            </a:extLst>
          </p:cNvPr>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4673456-8D83-4CA5-8C8A-2BE59DF38DF0}"/>
              </a:ext>
            </a:extLst>
          </p:cNvPr>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DF46FFA2-13CA-4221-BA33-09EC7C69C6E6}"/>
              </a:ext>
            </a:extLst>
          </p:cNvPr>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5" name="Rectangle 7">
            <a:extLst>
              <a:ext uri="{FF2B5EF4-FFF2-40B4-BE49-F238E27FC236}">
                <a16:creationId xmlns:a16="http://schemas.microsoft.com/office/drawing/2014/main" id="{21D93A10-54B1-4299-AD84-B19F3B254381}"/>
              </a:ext>
            </a:extLst>
          </p:cNvPr>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defRPr sz="1200" smtClean="0"/>
            </a:lvl1pPr>
          </a:lstStyle>
          <a:p>
            <a:pPr>
              <a:defRPr/>
            </a:pPr>
            <a:fld id="{3A7D7AF4-7A69-4280-A984-7E7ABB0A32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FF24CF-4A90-4512-9274-30B376F8E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FDFB6F-155C-4FAB-8368-3D374C611F29}" type="slidenum">
              <a:rPr lang="en-US" altLang="en-US">
                <a:solidFill>
                  <a:srgbClr val="000000"/>
                </a:solidFill>
              </a:rPr>
              <a:pPr>
                <a:spcBef>
                  <a:spcPct val="0"/>
                </a:spcBef>
              </a:pPr>
              <a:t>1</a:t>
            </a:fld>
            <a:endParaRPr lang="en-US" altLang="en-US">
              <a:solidFill>
                <a:srgbClr val="000000"/>
              </a:solidFill>
            </a:endParaRPr>
          </a:p>
        </p:txBody>
      </p:sp>
      <p:sp>
        <p:nvSpPr>
          <p:cNvPr id="21507" name="Rectangle 2">
            <a:extLst>
              <a:ext uri="{FF2B5EF4-FFF2-40B4-BE49-F238E27FC236}">
                <a16:creationId xmlns:a16="http://schemas.microsoft.com/office/drawing/2014/main" id="{25198329-3B3D-48FC-9A65-E10625EE403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F23717E-0D68-4B6D-B64A-DA1E5B8071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I will treat “risk” and “performance” as synonyms.</a:t>
            </a:r>
          </a:p>
          <a:p>
            <a:pPr eaLnBrk="1" hangingPunct="1"/>
            <a:endParaRPr lang="en-US" altLang="en-US">
              <a:latin typeface="Arial" panose="020B0604020202020204" pitchFamily="34" charset="0"/>
              <a:cs typeface="Arial" panose="020B0604020202020204" pitchFamily="34" charset="0"/>
            </a:endParaRPr>
          </a:p>
        </p:txBody>
      </p:sp>
      <p:sp>
        <p:nvSpPr>
          <p:cNvPr id="21509" name="Date Placeholder 4">
            <a:extLst>
              <a:ext uri="{FF2B5EF4-FFF2-40B4-BE49-F238E27FC236}">
                <a16:creationId xmlns:a16="http://schemas.microsoft.com/office/drawing/2014/main" id="{0BFA20BE-FDAF-40A2-9D8A-92DB6F37606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C5051E-A8A1-4DA9-97B1-D26BA2353309}"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8FDB682-9F45-4AD7-A8A3-1F72939F76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A3D648-28AD-4988-8AEA-D554639AE7C3}" type="slidenum">
              <a:rPr lang="en-US" altLang="en-US"/>
              <a:pPr>
                <a:spcBef>
                  <a:spcPct val="0"/>
                </a:spcBef>
              </a:pPr>
              <a:t>10</a:t>
            </a:fld>
            <a:endParaRPr lang="en-US" altLang="en-US"/>
          </a:p>
        </p:txBody>
      </p:sp>
      <p:sp>
        <p:nvSpPr>
          <p:cNvPr id="39939" name="Rectangle 2">
            <a:extLst>
              <a:ext uri="{FF2B5EF4-FFF2-40B4-BE49-F238E27FC236}">
                <a16:creationId xmlns:a16="http://schemas.microsoft.com/office/drawing/2014/main" id="{9AE5C5BB-A4DC-4ECD-98EF-495E2389AE4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45C3B6E-C397-4FB3-9EB5-32B6D240E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9941" name="Date Placeholder 4">
            <a:extLst>
              <a:ext uri="{FF2B5EF4-FFF2-40B4-BE49-F238E27FC236}">
                <a16:creationId xmlns:a16="http://schemas.microsoft.com/office/drawing/2014/main" id="{38D5E001-6F71-4983-8635-4C6F011F7AB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E4670E-6B55-44DC-B254-04B7E035B85F}" type="datetime1">
              <a:rPr lang="en-US" altLang="en-US" smtClean="0"/>
              <a:pPr>
                <a:spcBef>
                  <a:spcPct val="0"/>
                </a:spcBef>
              </a:pPr>
              <a:t>05-Jul-19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B5AB244-FE6A-4A57-86D0-4917F0C2A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4296E0-60AA-4333-802B-1AC8AE7C4207}" type="slidenum">
              <a:rPr lang="en-US" altLang="en-US"/>
              <a:pPr>
                <a:spcBef>
                  <a:spcPct val="0"/>
                </a:spcBef>
              </a:pPr>
              <a:t>11</a:t>
            </a:fld>
            <a:endParaRPr lang="en-US" altLang="en-US"/>
          </a:p>
        </p:txBody>
      </p:sp>
      <p:sp>
        <p:nvSpPr>
          <p:cNvPr id="41987" name="Rectangle 2">
            <a:extLst>
              <a:ext uri="{FF2B5EF4-FFF2-40B4-BE49-F238E27FC236}">
                <a16:creationId xmlns:a16="http://schemas.microsoft.com/office/drawing/2014/main" id="{1B9661D8-3C26-41B6-A3B1-36B241EAB52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F43B219-0FA4-473C-BAA9-C1E25293F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1989" name="Date Placeholder 4">
            <a:extLst>
              <a:ext uri="{FF2B5EF4-FFF2-40B4-BE49-F238E27FC236}">
                <a16:creationId xmlns:a16="http://schemas.microsoft.com/office/drawing/2014/main" id="{12BFC549-915B-41C8-B4A9-4D68208C902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5F40E3-A4CC-4132-81DE-60B27CA675C3}" type="datetime1">
              <a:rPr lang="en-US" altLang="en-US" smtClean="0"/>
              <a:pPr>
                <a:spcBef>
                  <a:spcPct val="0"/>
                </a:spcBef>
              </a:pPr>
              <a:t>05-Jul-19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A9EF4E6-6583-4BCA-ADB3-287133D39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30B385-65AA-4628-A881-E8770DE2E4D3}" type="slidenum">
              <a:rPr lang="en-US" altLang="en-US"/>
              <a:pPr>
                <a:spcBef>
                  <a:spcPct val="0"/>
                </a:spcBef>
              </a:pPr>
              <a:t>12</a:t>
            </a:fld>
            <a:endParaRPr lang="en-US" altLang="en-US"/>
          </a:p>
        </p:txBody>
      </p:sp>
      <p:sp>
        <p:nvSpPr>
          <p:cNvPr id="44035" name="Rectangle 2">
            <a:extLst>
              <a:ext uri="{FF2B5EF4-FFF2-40B4-BE49-F238E27FC236}">
                <a16:creationId xmlns:a16="http://schemas.microsoft.com/office/drawing/2014/main" id="{C80F4DD4-22EC-4FF2-8B1D-B2DB07EF9BC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21920BC-CCE5-4D0D-BC23-47CE8ED0A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a:latin typeface="Arial" panose="020B0604020202020204" pitchFamily="34" charset="0"/>
                <a:cs typeface="Arial" panose="020B0604020202020204" pitchFamily="34" charset="0"/>
              </a:rPr>
              <a:t>… earthquake engineers and scientists have worked together to quantify the seismic risk for existing structures.</a:t>
            </a:r>
          </a:p>
          <a:p>
            <a:pPr marL="171450" indent="-171450" eaLnBrk="1" hangingPunct="1">
              <a:buFontTx/>
              <a:buChar char="•"/>
            </a:pPr>
            <a:endParaRPr lang="en-US" altLang="en-US">
              <a:latin typeface="Arial" panose="020B0604020202020204" pitchFamily="34" charset="0"/>
              <a:cs typeface="Arial" panose="020B0604020202020204" pitchFamily="34" charset="0"/>
            </a:endParaRPr>
          </a:p>
          <a:p>
            <a:pPr marL="171450" indent="-171450" eaLnBrk="1" hangingPunct="1">
              <a:buFontTx/>
              <a:buChar char="•"/>
            </a:pPr>
            <a:r>
              <a:rPr lang="en-US" altLang="en-US">
                <a:latin typeface="Arial" panose="020B0604020202020204" pitchFamily="34" charset="0"/>
                <a:cs typeface="Arial" panose="020B0604020202020204" pitchFamily="34" charset="0"/>
              </a:rPr>
              <a:t>This is done by coupling probabilistic ground shaking hazard results (at a wide range of hazard levels) from earthquake scientists with probabilistic structural performance assessments from engineers, e.g., …</a:t>
            </a:r>
          </a:p>
          <a:p>
            <a:pPr marL="171450" indent="-171450" eaLnBrk="1" hangingPunct="1">
              <a:buFontTx/>
              <a:buChar char="•"/>
            </a:pPr>
            <a:endParaRPr lang="en-US" altLang="en-US">
              <a:latin typeface="Arial" panose="020B0604020202020204" pitchFamily="34" charset="0"/>
              <a:cs typeface="Arial" panose="020B0604020202020204" pitchFamily="34" charset="0"/>
            </a:endParaRPr>
          </a:p>
        </p:txBody>
      </p:sp>
      <p:sp>
        <p:nvSpPr>
          <p:cNvPr id="44037" name="Date Placeholder 4">
            <a:extLst>
              <a:ext uri="{FF2B5EF4-FFF2-40B4-BE49-F238E27FC236}">
                <a16:creationId xmlns:a16="http://schemas.microsoft.com/office/drawing/2014/main" id="{7E5F2522-1497-4089-A683-23BC8E35A19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AB4C0F1-CEC0-49AA-A5D6-0400904A1CD2}" type="datetime1">
              <a:rPr lang="en-US" altLang="en-US" smtClean="0"/>
              <a:pPr>
                <a:spcBef>
                  <a:spcPct val="0"/>
                </a:spcBef>
              </a:pPr>
              <a:t>05-Jul-19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2924162-A562-4626-9A3D-A32D04B0D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3DB04E-D8FA-4B41-88C0-E253D4E7D8BB}" type="slidenum">
              <a:rPr lang="en-US" altLang="en-US"/>
              <a:pPr>
                <a:spcBef>
                  <a:spcPct val="0"/>
                </a:spcBef>
              </a:pPr>
              <a:t>13</a:t>
            </a:fld>
            <a:endParaRPr lang="en-US" altLang="en-US"/>
          </a:p>
        </p:txBody>
      </p:sp>
      <p:sp>
        <p:nvSpPr>
          <p:cNvPr id="46083" name="Rectangle 2">
            <a:extLst>
              <a:ext uri="{FF2B5EF4-FFF2-40B4-BE49-F238E27FC236}">
                <a16:creationId xmlns:a16="http://schemas.microsoft.com/office/drawing/2014/main" id="{944F1CCC-3A1F-48F6-9FDD-7F7E6E5DCF18}"/>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2200C8C-4369-4F68-BA25-5C36479E16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For these two locations, the 1/2500-yr ground motions are roughly equal.</a:t>
            </a:r>
          </a:p>
        </p:txBody>
      </p:sp>
      <p:sp>
        <p:nvSpPr>
          <p:cNvPr id="46085" name="Date Placeholder 4">
            <a:extLst>
              <a:ext uri="{FF2B5EF4-FFF2-40B4-BE49-F238E27FC236}">
                <a16:creationId xmlns:a16="http://schemas.microsoft.com/office/drawing/2014/main" id="{9DEAEF7D-C031-4657-BD37-619401F68C6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633F9F-92AA-40EF-90C4-0E193D0E02B0}" type="datetime1">
              <a:rPr lang="en-US" altLang="en-US" smtClean="0"/>
              <a:pPr>
                <a:spcBef>
                  <a:spcPct val="0"/>
                </a:spcBef>
              </a:pPr>
              <a:t>05-Jul-19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FCC20C-DC4D-4F39-ADCD-DC04527AA0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DBBE89-0D64-414E-B61A-DF1D184318C3}" type="slidenum">
              <a:rPr lang="en-US" altLang="en-US"/>
              <a:pPr>
                <a:spcBef>
                  <a:spcPct val="0"/>
                </a:spcBef>
              </a:pPr>
              <a:t>14</a:t>
            </a:fld>
            <a:endParaRPr lang="en-US" altLang="en-US"/>
          </a:p>
        </p:txBody>
      </p:sp>
      <p:sp>
        <p:nvSpPr>
          <p:cNvPr id="48131" name="Rectangle 2">
            <a:extLst>
              <a:ext uri="{FF2B5EF4-FFF2-40B4-BE49-F238E27FC236}">
                <a16:creationId xmlns:a16="http://schemas.microsoft.com/office/drawing/2014/main" id="{2E761C93-4AA2-4189-B4B2-C5570D12617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2A142F8-2B45-4594-B920-50FB32BB5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These two example fragility curves are for generic buildings.</a:t>
            </a:r>
          </a:p>
        </p:txBody>
      </p:sp>
      <p:sp>
        <p:nvSpPr>
          <p:cNvPr id="48133" name="Date Placeholder 4">
            <a:extLst>
              <a:ext uri="{FF2B5EF4-FFF2-40B4-BE49-F238E27FC236}">
                <a16:creationId xmlns:a16="http://schemas.microsoft.com/office/drawing/2014/main" id="{F236EC6C-BAF2-464F-996C-71676B1A549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1551CE-3C5F-4482-9986-B7F3044CF0E4}" type="datetime1">
              <a:rPr lang="en-US" altLang="en-US" smtClean="0"/>
              <a:pPr>
                <a:spcBef>
                  <a:spcPct val="0"/>
                </a:spcBef>
              </a:pPr>
              <a:t>05-Jul-19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C30B8B4-147E-40E5-B37F-3E0B2804C9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7C966B-5122-457F-BA66-DE782801C087}" type="slidenum">
              <a:rPr lang="en-US" altLang="en-US"/>
              <a:pPr>
                <a:spcBef>
                  <a:spcPct val="0"/>
                </a:spcBef>
              </a:pPr>
              <a:t>15</a:t>
            </a:fld>
            <a:endParaRPr lang="en-US" altLang="en-US"/>
          </a:p>
        </p:txBody>
      </p:sp>
      <p:sp>
        <p:nvSpPr>
          <p:cNvPr id="50179" name="Rectangle 2">
            <a:extLst>
              <a:ext uri="{FF2B5EF4-FFF2-40B4-BE49-F238E27FC236}">
                <a16:creationId xmlns:a16="http://schemas.microsoft.com/office/drawing/2014/main" id="{344E770E-FE99-4A77-8087-F6B2328D2BC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333A2BD-22E3-4776-896D-D1C8E2E694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combination of such hazard and fragility curves to quantify risk is often referred to, by earthquake engineers, as the risk integral, which is an application of the total probability theorem.</a:t>
            </a:r>
          </a:p>
        </p:txBody>
      </p:sp>
      <p:sp>
        <p:nvSpPr>
          <p:cNvPr id="50181" name="Date Placeholder 4">
            <a:extLst>
              <a:ext uri="{FF2B5EF4-FFF2-40B4-BE49-F238E27FC236}">
                <a16:creationId xmlns:a16="http://schemas.microsoft.com/office/drawing/2014/main" id="{AE7A2AC7-80E9-4A39-8A92-77164D8E05C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5234C5-5D52-48DA-BD10-29E104E87B99}" type="datetime1">
              <a:rPr lang="en-US" altLang="en-US" smtClean="0"/>
              <a:pPr>
                <a:spcBef>
                  <a:spcPct val="0"/>
                </a:spcBef>
              </a:pPr>
              <a:t>05-Jul-19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A2802B7-1834-42D8-AB8F-CFA21330C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10E4A3-B21A-4A07-9312-E8A4A6B12C54}" type="slidenum">
              <a:rPr lang="en-US" altLang="en-US">
                <a:solidFill>
                  <a:srgbClr val="000000"/>
                </a:solidFill>
              </a:rPr>
              <a:pPr>
                <a:spcBef>
                  <a:spcPct val="0"/>
                </a:spcBef>
              </a:pPr>
              <a:t>16</a:t>
            </a:fld>
            <a:endParaRPr lang="en-US" altLang="en-US">
              <a:solidFill>
                <a:srgbClr val="000000"/>
              </a:solidFill>
            </a:endParaRPr>
          </a:p>
        </p:txBody>
      </p:sp>
      <p:sp>
        <p:nvSpPr>
          <p:cNvPr id="52227" name="Rectangle 2">
            <a:extLst>
              <a:ext uri="{FF2B5EF4-FFF2-40B4-BE49-F238E27FC236}">
                <a16:creationId xmlns:a16="http://schemas.microsoft.com/office/drawing/2014/main" id="{B10DC615-5BA3-4294-8CD5-E484F3A1663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98919E8-A217-4075-96C7-F68B29694C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2229" name="Date Placeholder 4">
            <a:extLst>
              <a:ext uri="{FF2B5EF4-FFF2-40B4-BE49-F238E27FC236}">
                <a16:creationId xmlns:a16="http://schemas.microsoft.com/office/drawing/2014/main" id="{F4737E4D-8CFC-4AB4-B6EA-D2D571013E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7250DD-A7B2-44CD-BEF2-E7028948A7C7}"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CEA55B1-7536-48FF-AFCC-436ACE1F7E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83AC6C-8C02-4E44-ABD3-73EC77FD73F2}" type="slidenum">
              <a:rPr lang="en-US" altLang="en-US"/>
              <a:pPr>
                <a:spcBef>
                  <a:spcPct val="0"/>
                </a:spcBef>
              </a:pPr>
              <a:t>17</a:t>
            </a:fld>
            <a:endParaRPr lang="en-US" altLang="en-US"/>
          </a:p>
        </p:txBody>
      </p:sp>
      <p:sp>
        <p:nvSpPr>
          <p:cNvPr id="54275" name="Rectangle 2">
            <a:extLst>
              <a:ext uri="{FF2B5EF4-FFF2-40B4-BE49-F238E27FC236}">
                <a16:creationId xmlns:a16="http://schemas.microsoft.com/office/drawing/2014/main" id="{4787663F-0B22-4F35-AE18-287B5BBF554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F8CC013-6D91-4268-BD1C-A2F704B76D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4277" name="Date Placeholder 4">
            <a:extLst>
              <a:ext uri="{FF2B5EF4-FFF2-40B4-BE49-F238E27FC236}">
                <a16:creationId xmlns:a16="http://schemas.microsoft.com/office/drawing/2014/main" id="{01D25FF9-14A6-45E1-9F06-83DE7B40905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4973B5-8AA4-4E0E-B7C9-30B0AF6F5699}" type="datetime1">
              <a:rPr lang="en-US" altLang="en-US" smtClean="0"/>
              <a:pPr>
                <a:spcBef>
                  <a:spcPct val="0"/>
                </a:spcBef>
              </a:pPr>
              <a:t>05-Jul-19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4D7E125-ADD0-4815-B932-F6F651090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14BB38-2C65-459C-8595-794F8288A3D4}" type="slidenum">
              <a:rPr lang="en-US" altLang="en-US"/>
              <a:pPr>
                <a:spcBef>
                  <a:spcPct val="0"/>
                </a:spcBef>
              </a:pPr>
              <a:t>18</a:t>
            </a:fld>
            <a:endParaRPr lang="en-US" altLang="en-US"/>
          </a:p>
        </p:txBody>
      </p:sp>
      <p:sp>
        <p:nvSpPr>
          <p:cNvPr id="56323" name="Rectangle 2">
            <a:extLst>
              <a:ext uri="{FF2B5EF4-FFF2-40B4-BE49-F238E27FC236}">
                <a16:creationId xmlns:a16="http://schemas.microsoft.com/office/drawing/2014/main" id="{8E742BE9-B255-45F9-8CAA-5F97B72C435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DBB2B21-6C21-46D7-883B-580CF2155E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6325" name="Date Placeholder 4">
            <a:extLst>
              <a:ext uri="{FF2B5EF4-FFF2-40B4-BE49-F238E27FC236}">
                <a16:creationId xmlns:a16="http://schemas.microsoft.com/office/drawing/2014/main" id="{CC5F1F4E-3C5E-4DBE-A899-8A4B968A884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EC62FC-FA30-4070-A776-06D145079A63}" type="datetime1">
              <a:rPr lang="en-US" altLang="en-US" smtClean="0"/>
              <a:pPr>
                <a:spcBef>
                  <a:spcPct val="0"/>
                </a:spcBef>
              </a:pPr>
              <a:t>05-Jul-19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6BE1D17-65C5-4927-9121-BB97FFD6E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F226F7-1202-4DAC-84F3-070764FD7668}" type="slidenum">
              <a:rPr lang="en-US" altLang="en-US">
                <a:solidFill>
                  <a:srgbClr val="000000"/>
                </a:solidFill>
              </a:rPr>
              <a:pPr>
                <a:spcBef>
                  <a:spcPct val="0"/>
                </a:spcBef>
              </a:pPr>
              <a:t>19</a:t>
            </a:fld>
            <a:endParaRPr lang="en-US" altLang="en-US">
              <a:solidFill>
                <a:srgbClr val="000000"/>
              </a:solidFill>
            </a:endParaRPr>
          </a:p>
        </p:txBody>
      </p:sp>
      <p:sp>
        <p:nvSpPr>
          <p:cNvPr id="58371" name="Rectangle 2">
            <a:extLst>
              <a:ext uri="{FF2B5EF4-FFF2-40B4-BE49-F238E27FC236}">
                <a16:creationId xmlns:a16="http://schemas.microsoft.com/office/drawing/2014/main" id="{E8FCB68D-1955-4276-B353-52B9D1A73A5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0CF5EFF-595D-4200-9D88-5DF55C1456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8373" name="Date Placeholder 4">
            <a:extLst>
              <a:ext uri="{FF2B5EF4-FFF2-40B4-BE49-F238E27FC236}">
                <a16:creationId xmlns:a16="http://schemas.microsoft.com/office/drawing/2014/main" id="{6D7DFB15-B27A-4CE9-8D12-D44EDE92BA6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382457-4FD2-445E-BD18-72ECDA1EB287}"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049E3DF-FF3C-4D23-88B3-D2E37F9D6A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3ACD6D-BFF1-4104-9DFD-A49BC0DDD4A0}" type="slidenum">
              <a:rPr lang="en-US" altLang="en-US"/>
              <a:pPr>
                <a:spcBef>
                  <a:spcPct val="0"/>
                </a:spcBef>
              </a:pPr>
              <a:t>2</a:t>
            </a:fld>
            <a:endParaRPr lang="en-US" altLang="en-US"/>
          </a:p>
        </p:txBody>
      </p:sp>
      <p:sp>
        <p:nvSpPr>
          <p:cNvPr id="23555" name="Rectangle 2">
            <a:extLst>
              <a:ext uri="{FF2B5EF4-FFF2-40B4-BE49-F238E27FC236}">
                <a16:creationId xmlns:a16="http://schemas.microsoft.com/office/drawing/2014/main" id="{A7278597-6ECB-4165-B576-44B202CA2B4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D7F28AE-7AF4-4D09-A234-29A84751C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3557" name="Date Placeholder 4">
            <a:extLst>
              <a:ext uri="{FF2B5EF4-FFF2-40B4-BE49-F238E27FC236}">
                <a16:creationId xmlns:a16="http://schemas.microsoft.com/office/drawing/2014/main" id="{90B3218A-2B12-4CF9-94E3-96AF3BB082C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6C2C18-E613-4619-85AC-BAC6D02B6FD2}" type="datetime1">
              <a:rPr lang="en-US" altLang="en-US" smtClean="0"/>
              <a:pPr>
                <a:spcBef>
                  <a:spcPct val="0"/>
                </a:spcBef>
              </a:pPr>
              <a:t>05-Jul-19</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F8A8AB1-8228-4A51-A187-8A24EEE1A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CAEDA1-CBEC-454D-BAA0-6FFC9927831A}" type="slidenum">
              <a:rPr lang="en-US" altLang="en-US">
                <a:solidFill>
                  <a:srgbClr val="000000"/>
                </a:solidFill>
              </a:rPr>
              <a:pPr>
                <a:spcBef>
                  <a:spcPct val="0"/>
                </a:spcBef>
              </a:pPr>
              <a:t>20</a:t>
            </a:fld>
            <a:endParaRPr lang="en-US" altLang="en-US">
              <a:solidFill>
                <a:srgbClr val="000000"/>
              </a:solidFill>
            </a:endParaRPr>
          </a:p>
        </p:txBody>
      </p:sp>
      <p:sp>
        <p:nvSpPr>
          <p:cNvPr id="60419" name="Rectangle 2">
            <a:extLst>
              <a:ext uri="{FF2B5EF4-FFF2-40B4-BE49-F238E27FC236}">
                <a16:creationId xmlns:a16="http://schemas.microsoft.com/office/drawing/2014/main" id="{CE360184-291F-457A-908D-7DB95EDE9C0A}"/>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C13C7EC-EE40-4595-BEEB-158DCABF9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0421" name="Date Placeholder 4">
            <a:extLst>
              <a:ext uri="{FF2B5EF4-FFF2-40B4-BE49-F238E27FC236}">
                <a16:creationId xmlns:a16="http://schemas.microsoft.com/office/drawing/2014/main" id="{99B20201-7B80-4690-B757-F85B6723032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FD3F82-369C-4377-A2ED-CEC494BBB84D}"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7726ABF-9076-44D1-9CB9-033938AF56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9025E3-5D8D-40D5-96F3-7DC0EEF4AE20}" type="slidenum">
              <a:rPr lang="en-US" altLang="en-US">
                <a:solidFill>
                  <a:srgbClr val="000000"/>
                </a:solidFill>
              </a:rPr>
              <a:pPr>
                <a:spcBef>
                  <a:spcPct val="0"/>
                </a:spcBef>
              </a:pPr>
              <a:t>21</a:t>
            </a:fld>
            <a:endParaRPr lang="en-US" altLang="en-US">
              <a:solidFill>
                <a:srgbClr val="000000"/>
              </a:solidFill>
            </a:endParaRPr>
          </a:p>
        </p:txBody>
      </p:sp>
      <p:sp>
        <p:nvSpPr>
          <p:cNvPr id="62467" name="Rectangle 2">
            <a:extLst>
              <a:ext uri="{FF2B5EF4-FFF2-40B4-BE49-F238E27FC236}">
                <a16:creationId xmlns:a16="http://schemas.microsoft.com/office/drawing/2014/main" id="{60578CB2-AC07-40DB-9CD4-7202095E8A7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1F732C5-335D-4461-8D8A-6E52960C6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2469" name="Date Placeholder 4">
            <a:extLst>
              <a:ext uri="{FF2B5EF4-FFF2-40B4-BE49-F238E27FC236}">
                <a16:creationId xmlns:a16="http://schemas.microsoft.com/office/drawing/2014/main" id="{013F90A6-647A-4170-800C-EB49025E9DC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7B1BD1-B210-48B3-A561-3B319B1EE5C9}"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A0D6C2A-A520-4E7C-AF07-EC6F51DF4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6640ED-3E40-4530-8331-2F274C5B18DC}" type="slidenum">
              <a:rPr lang="en-US" altLang="en-US">
                <a:solidFill>
                  <a:srgbClr val="000000"/>
                </a:solidFill>
              </a:rPr>
              <a:pPr>
                <a:spcBef>
                  <a:spcPct val="0"/>
                </a:spcBef>
              </a:pPr>
              <a:t>22</a:t>
            </a:fld>
            <a:endParaRPr lang="en-US" altLang="en-US">
              <a:solidFill>
                <a:srgbClr val="000000"/>
              </a:solidFill>
            </a:endParaRPr>
          </a:p>
        </p:txBody>
      </p:sp>
      <p:sp>
        <p:nvSpPr>
          <p:cNvPr id="64515" name="Rectangle 2">
            <a:extLst>
              <a:ext uri="{FF2B5EF4-FFF2-40B4-BE49-F238E27FC236}">
                <a16:creationId xmlns:a16="http://schemas.microsoft.com/office/drawing/2014/main" id="{ED79F350-A1DB-49A7-A0DB-7EFC39CF569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AF10BA1-912A-4839-8825-C3BA020C7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4517" name="Date Placeholder 4">
            <a:extLst>
              <a:ext uri="{FF2B5EF4-FFF2-40B4-BE49-F238E27FC236}">
                <a16:creationId xmlns:a16="http://schemas.microsoft.com/office/drawing/2014/main" id="{8A39A9F9-FF6F-44ED-A450-96FDD6D316F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CFE8A7-2912-4335-AF21-78404E546B3E}"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895EC9B-00CD-4F85-9DC3-C324CA72C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FCDC6F-44B1-41BD-A4DC-BF7513B88CF3}" type="slidenum">
              <a:rPr lang="en-US" altLang="en-US">
                <a:solidFill>
                  <a:srgbClr val="000000"/>
                </a:solidFill>
              </a:rPr>
              <a:pPr>
                <a:spcBef>
                  <a:spcPct val="0"/>
                </a:spcBef>
              </a:pPr>
              <a:t>23</a:t>
            </a:fld>
            <a:endParaRPr lang="en-US" altLang="en-US">
              <a:solidFill>
                <a:srgbClr val="000000"/>
              </a:solidFill>
            </a:endParaRPr>
          </a:p>
        </p:txBody>
      </p:sp>
      <p:sp>
        <p:nvSpPr>
          <p:cNvPr id="66563" name="Rectangle 2">
            <a:extLst>
              <a:ext uri="{FF2B5EF4-FFF2-40B4-BE49-F238E27FC236}">
                <a16:creationId xmlns:a16="http://schemas.microsoft.com/office/drawing/2014/main" id="{1AAEB881-E70B-4229-9CCA-A74C55CFA2D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9844FE2-BE3C-425D-A14B-70FD46912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Since this calculation of RTGMs is not straightforward, although it is in comparison to PSHA, the site-specific procedures include a second simpler method of calculating RTGMs, …</a:t>
            </a:r>
          </a:p>
        </p:txBody>
      </p:sp>
      <p:sp>
        <p:nvSpPr>
          <p:cNvPr id="66565" name="Date Placeholder 4">
            <a:extLst>
              <a:ext uri="{FF2B5EF4-FFF2-40B4-BE49-F238E27FC236}">
                <a16:creationId xmlns:a16="http://schemas.microsoft.com/office/drawing/2014/main" id="{DF7BA48A-F732-49C9-BF1A-5B83B94716D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ABFC75-B056-46D9-B422-77F568EDCC36}"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A984D51-9DC2-46D0-9329-A0D80ECA23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492A88-D29C-499A-A982-528B786D6CDB}" type="slidenum">
              <a:rPr lang="en-US" altLang="en-US">
                <a:solidFill>
                  <a:srgbClr val="000000"/>
                </a:solidFill>
              </a:rPr>
              <a:pPr>
                <a:spcBef>
                  <a:spcPct val="0"/>
                </a:spcBef>
              </a:pPr>
              <a:t>24</a:t>
            </a:fld>
            <a:endParaRPr lang="en-US" altLang="en-US">
              <a:solidFill>
                <a:srgbClr val="000000"/>
              </a:solidFill>
            </a:endParaRPr>
          </a:p>
        </p:txBody>
      </p:sp>
      <p:sp>
        <p:nvSpPr>
          <p:cNvPr id="68611" name="Rectangle 2">
            <a:extLst>
              <a:ext uri="{FF2B5EF4-FFF2-40B4-BE49-F238E27FC236}">
                <a16:creationId xmlns:a16="http://schemas.microsoft.com/office/drawing/2014/main" id="{93208FC9-FF1D-41C5-A4C2-A6F73BC6036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B9D620C-5BDE-46F1-9A7D-FBBCFC366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8613" name="Date Placeholder 4">
            <a:extLst>
              <a:ext uri="{FF2B5EF4-FFF2-40B4-BE49-F238E27FC236}">
                <a16:creationId xmlns:a16="http://schemas.microsoft.com/office/drawing/2014/main" id="{5AF17771-B3DC-4C34-BBC3-E934879AB52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1021B7-93EF-4A92-8D0B-73EBAE976AF7}"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A0EB507-4329-40AD-9E40-5A681B5B6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FE3AF2-C5EC-4B36-A0D8-C3771BD0BDFB}" type="slidenum">
              <a:rPr lang="en-US" altLang="en-US">
                <a:solidFill>
                  <a:srgbClr val="000000"/>
                </a:solidFill>
              </a:rPr>
              <a:pPr>
                <a:spcBef>
                  <a:spcPct val="0"/>
                </a:spcBef>
              </a:pPr>
              <a:t>25</a:t>
            </a:fld>
            <a:endParaRPr lang="en-US" altLang="en-US">
              <a:solidFill>
                <a:srgbClr val="000000"/>
              </a:solidFill>
            </a:endParaRPr>
          </a:p>
        </p:txBody>
      </p:sp>
      <p:sp>
        <p:nvSpPr>
          <p:cNvPr id="70659" name="Rectangle 2">
            <a:extLst>
              <a:ext uri="{FF2B5EF4-FFF2-40B4-BE49-F238E27FC236}">
                <a16:creationId xmlns:a16="http://schemas.microsoft.com/office/drawing/2014/main" id="{718666F3-47AC-47E9-95D8-589A89BF8167}"/>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5B8EC664-0FA0-427B-BB31-32B5471B7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0661" name="Date Placeholder 4">
            <a:extLst>
              <a:ext uri="{FF2B5EF4-FFF2-40B4-BE49-F238E27FC236}">
                <a16:creationId xmlns:a16="http://schemas.microsoft.com/office/drawing/2014/main" id="{8E7DEBF4-639D-4885-B84A-4AAA8DDA5CF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8FF3F6-E14B-4378-9E45-AA91959E9661}"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3495958-7352-4E87-938D-C03FF3799A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061DAB-2403-45CA-98C3-1E61C49E0CE3}" type="slidenum">
              <a:rPr lang="en-US" altLang="en-US">
                <a:solidFill>
                  <a:srgbClr val="000000"/>
                </a:solidFill>
              </a:rPr>
              <a:pPr>
                <a:spcBef>
                  <a:spcPct val="0"/>
                </a:spcBef>
              </a:pPr>
              <a:t>26</a:t>
            </a:fld>
            <a:endParaRPr lang="en-US" altLang="en-US">
              <a:solidFill>
                <a:srgbClr val="000000"/>
              </a:solidFill>
            </a:endParaRPr>
          </a:p>
        </p:txBody>
      </p:sp>
      <p:sp>
        <p:nvSpPr>
          <p:cNvPr id="72707" name="Rectangle 2">
            <a:extLst>
              <a:ext uri="{FF2B5EF4-FFF2-40B4-BE49-F238E27FC236}">
                <a16:creationId xmlns:a16="http://schemas.microsoft.com/office/drawing/2014/main" id="{5A9DD059-9109-400E-AD6F-708841D4719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7A85589-EA5B-4B46-BA7C-38EBE8170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2709" name="Date Placeholder 4">
            <a:extLst>
              <a:ext uri="{FF2B5EF4-FFF2-40B4-BE49-F238E27FC236}">
                <a16:creationId xmlns:a16="http://schemas.microsoft.com/office/drawing/2014/main" id="{FA9C4F37-C236-4E4C-83BD-188ED0FBBD3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8DE862-003D-45BE-BD81-E559BD254887}"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1739B5E-79F1-4438-BCC6-51455BE83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4F878B-653F-4451-B99F-79AE4445176B}" type="slidenum">
              <a:rPr lang="en-US" altLang="en-US">
                <a:solidFill>
                  <a:srgbClr val="000000"/>
                </a:solidFill>
              </a:rPr>
              <a:pPr>
                <a:spcBef>
                  <a:spcPct val="0"/>
                </a:spcBef>
              </a:pPr>
              <a:t>27</a:t>
            </a:fld>
            <a:endParaRPr lang="en-US" altLang="en-US">
              <a:solidFill>
                <a:srgbClr val="000000"/>
              </a:solidFill>
            </a:endParaRPr>
          </a:p>
        </p:txBody>
      </p:sp>
      <p:sp>
        <p:nvSpPr>
          <p:cNvPr id="74755" name="Rectangle 2">
            <a:extLst>
              <a:ext uri="{FF2B5EF4-FFF2-40B4-BE49-F238E27FC236}">
                <a16:creationId xmlns:a16="http://schemas.microsoft.com/office/drawing/2014/main" id="{D0C13454-6A31-4DE0-91DF-FB7F433BA69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AA9EF58C-A22E-4A06-A4EE-E4FB14A61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4757" name="Date Placeholder 4">
            <a:extLst>
              <a:ext uri="{FF2B5EF4-FFF2-40B4-BE49-F238E27FC236}">
                <a16:creationId xmlns:a16="http://schemas.microsoft.com/office/drawing/2014/main" id="{C79AD44B-8A6F-49F0-AB9C-5B150FFB10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9DC0A3-7F84-46A7-B453-97BA4A2F6628}"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F1D9339-EA3A-47B2-878F-24A1F4136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58F74F-E7C2-408C-9558-858ACD66F7B3}" type="slidenum">
              <a:rPr lang="en-US" altLang="en-US">
                <a:solidFill>
                  <a:srgbClr val="000000"/>
                </a:solidFill>
              </a:rPr>
              <a:pPr>
                <a:spcBef>
                  <a:spcPct val="0"/>
                </a:spcBef>
              </a:pPr>
              <a:t>28</a:t>
            </a:fld>
            <a:endParaRPr lang="en-US" altLang="en-US">
              <a:solidFill>
                <a:srgbClr val="000000"/>
              </a:solidFill>
            </a:endParaRPr>
          </a:p>
        </p:txBody>
      </p:sp>
      <p:sp>
        <p:nvSpPr>
          <p:cNvPr id="76803" name="Rectangle 2">
            <a:extLst>
              <a:ext uri="{FF2B5EF4-FFF2-40B4-BE49-F238E27FC236}">
                <a16:creationId xmlns:a16="http://schemas.microsoft.com/office/drawing/2014/main" id="{A6AF2F92-27BC-4289-A293-4B0EA665790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43349D0-0C2D-473F-91E4-D936DCF66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6805" name="Date Placeholder 4">
            <a:extLst>
              <a:ext uri="{FF2B5EF4-FFF2-40B4-BE49-F238E27FC236}">
                <a16:creationId xmlns:a16="http://schemas.microsoft.com/office/drawing/2014/main" id="{B081DE26-691F-437F-A146-5DDFC53540B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C29F9C-D134-4DA8-B82C-8AC0355EB3F6}"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94EC69E-614F-47A4-B259-601C1C4BE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E05B19-DCD2-489D-AEED-06B319BE5B13}" type="slidenum">
              <a:rPr lang="en-US" altLang="en-US">
                <a:solidFill>
                  <a:srgbClr val="000000"/>
                </a:solidFill>
              </a:rPr>
              <a:pPr>
                <a:spcBef>
                  <a:spcPct val="0"/>
                </a:spcBef>
              </a:pPr>
              <a:t>30</a:t>
            </a:fld>
            <a:endParaRPr lang="en-US" altLang="en-US">
              <a:solidFill>
                <a:srgbClr val="000000"/>
              </a:solidFill>
            </a:endParaRPr>
          </a:p>
        </p:txBody>
      </p:sp>
      <p:sp>
        <p:nvSpPr>
          <p:cNvPr id="79875" name="Rectangle 2">
            <a:extLst>
              <a:ext uri="{FF2B5EF4-FFF2-40B4-BE49-F238E27FC236}">
                <a16:creationId xmlns:a16="http://schemas.microsoft.com/office/drawing/2014/main" id="{F79745F5-911F-414D-BCB0-6829C9E612F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ED4562C-ADE9-4461-B792-44C77DB4B8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Probabilistic hazard curves from which hazard maps are interpolated.</a:t>
            </a:r>
          </a:p>
        </p:txBody>
      </p:sp>
      <p:sp>
        <p:nvSpPr>
          <p:cNvPr id="79877" name="Date Placeholder 4">
            <a:extLst>
              <a:ext uri="{FF2B5EF4-FFF2-40B4-BE49-F238E27FC236}">
                <a16:creationId xmlns:a16="http://schemas.microsoft.com/office/drawing/2014/main" id="{BAFF282A-BD10-442D-92FF-CA6C4420804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12DD8D-3F86-4C65-8EE5-BCF928EAE9A6}"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3E2F35-EF4B-44A2-BF90-C16C5E0E48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D6F221-6D73-47BD-A363-27C25294AB7F}" type="slidenum">
              <a:rPr lang="en-US" altLang="en-US"/>
              <a:pPr>
                <a:spcBef>
                  <a:spcPct val="0"/>
                </a:spcBef>
              </a:pPr>
              <a:t>3</a:t>
            </a:fld>
            <a:endParaRPr lang="en-US" altLang="en-US"/>
          </a:p>
        </p:txBody>
      </p:sp>
      <p:sp>
        <p:nvSpPr>
          <p:cNvPr id="25603" name="Rectangle 2">
            <a:extLst>
              <a:ext uri="{FF2B5EF4-FFF2-40B4-BE49-F238E27FC236}">
                <a16:creationId xmlns:a16="http://schemas.microsoft.com/office/drawing/2014/main" id="{62C05CBF-F165-4F52-ABF5-253C7CFBAAA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1101752-D304-4030-B45F-BCFAD9605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Until recently, the engineering design of new structures to resist earthquakes, and the quantification of seismic risk for existing structures, had been relatively unconnected topics within earthquake engineering.</a:t>
            </a:r>
          </a:p>
        </p:txBody>
      </p:sp>
      <p:sp>
        <p:nvSpPr>
          <p:cNvPr id="25605" name="Date Placeholder 4">
            <a:extLst>
              <a:ext uri="{FF2B5EF4-FFF2-40B4-BE49-F238E27FC236}">
                <a16:creationId xmlns:a16="http://schemas.microsoft.com/office/drawing/2014/main" id="{EDB42FA9-BFBC-436C-BEAE-3D1FD4048DF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BB9477-971E-434A-AAB2-B04506FDBF80}" type="datetime1">
              <a:rPr lang="en-US" altLang="en-US" smtClean="0"/>
              <a:pPr>
                <a:spcBef>
                  <a:spcPct val="0"/>
                </a:spcBef>
              </a:pPr>
              <a:t>05-Jul-19</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7FD85DD-EB0D-4CB7-A21B-57B7EEFDCE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1025AE-AB1C-4B3E-945C-3783BE14AC05}" type="slidenum">
              <a:rPr lang="en-US" altLang="en-US">
                <a:solidFill>
                  <a:srgbClr val="000000"/>
                </a:solidFill>
              </a:rPr>
              <a:pPr>
                <a:spcBef>
                  <a:spcPct val="0"/>
                </a:spcBef>
              </a:pPr>
              <a:t>31</a:t>
            </a:fld>
            <a:endParaRPr lang="en-US" altLang="en-US">
              <a:solidFill>
                <a:srgbClr val="000000"/>
              </a:solidFill>
            </a:endParaRPr>
          </a:p>
        </p:txBody>
      </p:sp>
      <p:sp>
        <p:nvSpPr>
          <p:cNvPr id="81923" name="Rectangle 2">
            <a:extLst>
              <a:ext uri="{FF2B5EF4-FFF2-40B4-BE49-F238E27FC236}">
                <a16:creationId xmlns:a16="http://schemas.microsoft.com/office/drawing/2014/main" id="{EB41E1E3-AC49-4C35-AEAB-B2EBE1EE39E1}"/>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CF1AA15-B87C-45DF-B1E8-64EF9399F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Probabilistic hazard curves from which hazard maps are interpolated.</a:t>
            </a:r>
          </a:p>
        </p:txBody>
      </p:sp>
      <p:sp>
        <p:nvSpPr>
          <p:cNvPr id="81925" name="Date Placeholder 4">
            <a:extLst>
              <a:ext uri="{FF2B5EF4-FFF2-40B4-BE49-F238E27FC236}">
                <a16:creationId xmlns:a16="http://schemas.microsoft.com/office/drawing/2014/main" id="{151E2C1B-4503-4794-B132-8ECA5805295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FF2129-E93D-47A2-94CD-9C6F9EB3FD81}"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0F4C875-3AF6-421E-92B2-DC134493C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6DC286-F999-4AC3-9900-5F2DDBA039D2}" type="slidenum">
              <a:rPr lang="en-US" altLang="en-US"/>
              <a:pPr>
                <a:spcBef>
                  <a:spcPct val="0"/>
                </a:spcBef>
              </a:pPr>
              <a:t>32</a:t>
            </a:fld>
            <a:endParaRPr lang="en-US" altLang="en-US"/>
          </a:p>
        </p:txBody>
      </p:sp>
      <p:sp>
        <p:nvSpPr>
          <p:cNvPr id="83971" name="Rectangle 2">
            <a:extLst>
              <a:ext uri="{FF2B5EF4-FFF2-40B4-BE49-F238E27FC236}">
                <a16:creationId xmlns:a16="http://schemas.microsoft.com/office/drawing/2014/main" id="{F67A32AF-33C7-45DB-A522-2D5FD779166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9CEF887-99CE-4DD0-9098-0BFCAB8733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a:latin typeface="Arial" panose="020B0604020202020204" pitchFamily="34" charset="0"/>
                <a:cs typeface="Arial" panose="020B0604020202020204" pitchFamily="34" charset="0"/>
              </a:rPr>
              <a:t>Specified tolerable seismic risk level is a …</a:t>
            </a:r>
          </a:p>
          <a:p>
            <a:pPr marL="171450" indent="-171450" eaLnBrk="1" hangingPunct="1">
              <a:buFontTx/>
              <a:buChar char="•"/>
            </a:pPr>
            <a:endParaRPr lang="en-US" altLang="en-US">
              <a:latin typeface="Arial" panose="020B0604020202020204" pitchFamily="34" charset="0"/>
              <a:cs typeface="Arial" panose="020B0604020202020204" pitchFamily="34" charset="0"/>
            </a:endParaRPr>
          </a:p>
          <a:p>
            <a:pPr marL="171450" indent="-171450" eaLnBrk="1" hangingPunct="1">
              <a:buFontTx/>
              <a:buChar char="•"/>
            </a:pPr>
            <a:r>
              <a:rPr lang="en-US" altLang="en-US">
                <a:latin typeface="Arial" panose="020B0604020202020204" pitchFamily="34" charset="0"/>
                <a:cs typeface="Arial" panose="020B0604020202020204" pitchFamily="34" charset="0"/>
              </a:rPr>
              <a:t>Design ground shaking intensities presented as …the product of 10-4/year “uniform-hazard” intensities and an approximate design factor given by … where AR is the hazard curve slope (between hazard levels 	of 10-4 and 10-5/year).</a:t>
            </a:r>
          </a:p>
          <a:p>
            <a:pPr marL="171450" indent="-171450" eaLnBrk="1" hangingPunct="1">
              <a:buFontTx/>
              <a:buChar char="•"/>
            </a:pPr>
            <a:endParaRPr lang="en-US" altLang="en-US">
              <a:latin typeface="Arial" panose="020B0604020202020204" pitchFamily="34" charset="0"/>
              <a:cs typeface="Arial" panose="020B0604020202020204" pitchFamily="34" charset="0"/>
            </a:endParaRPr>
          </a:p>
          <a:p>
            <a:pPr marL="171450" indent="-171450" eaLnBrk="1" hangingPunct="1">
              <a:buFontTx/>
              <a:buChar char="•"/>
            </a:pPr>
            <a:r>
              <a:rPr lang="en-US" altLang="en-US">
                <a:latin typeface="Arial" panose="020B0604020202020204" pitchFamily="34" charset="0"/>
                <a:cs typeface="Arial" panose="020B0604020202020204" pitchFamily="34" charset="0"/>
              </a:rPr>
              <a:t>Remove response spectrum</a:t>
            </a:r>
          </a:p>
          <a:p>
            <a:pPr marL="171450" indent="-171450" eaLnBrk="1" hangingPunct="1">
              <a:buFontTx/>
              <a:buChar char="•"/>
            </a:pPr>
            <a:endParaRPr lang="en-US" altLang="en-US">
              <a:latin typeface="Arial" panose="020B0604020202020204" pitchFamily="34" charset="0"/>
              <a:cs typeface="Arial" panose="020B0604020202020204" pitchFamily="34" charset="0"/>
            </a:endParaRPr>
          </a:p>
        </p:txBody>
      </p:sp>
      <p:sp>
        <p:nvSpPr>
          <p:cNvPr id="83973" name="Date Placeholder 4">
            <a:extLst>
              <a:ext uri="{FF2B5EF4-FFF2-40B4-BE49-F238E27FC236}">
                <a16:creationId xmlns:a16="http://schemas.microsoft.com/office/drawing/2014/main" id="{ECA0C82B-90D3-4EB6-8854-8461331EEA6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28C229-361F-47C5-9D83-BE3A48E6C1AC}" type="datetime1">
              <a:rPr lang="en-US" altLang="en-US" smtClean="0"/>
              <a:pPr>
                <a:spcBef>
                  <a:spcPct val="0"/>
                </a:spcBef>
              </a:pPr>
              <a:t>05-Jul-19</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075CED8-CBD0-4649-9A28-FA4DDB7FE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6E27FC-89F3-401E-B42C-7E4AA309E351}" type="slidenum">
              <a:rPr lang="en-US" altLang="en-US"/>
              <a:pPr>
                <a:spcBef>
                  <a:spcPct val="0"/>
                </a:spcBef>
              </a:pPr>
              <a:t>33</a:t>
            </a:fld>
            <a:endParaRPr lang="en-US" altLang="en-US"/>
          </a:p>
        </p:txBody>
      </p:sp>
      <p:sp>
        <p:nvSpPr>
          <p:cNvPr id="86019" name="Rectangle 2">
            <a:extLst>
              <a:ext uri="{FF2B5EF4-FFF2-40B4-BE49-F238E27FC236}">
                <a16:creationId xmlns:a16="http://schemas.microsoft.com/office/drawing/2014/main" id="{4EC36907-1116-4309-8036-EBE76BDB325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CBCB8757-31D6-40D3-A4A5-10E4DCF02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a:latin typeface="Arial" panose="020B0604020202020204" pitchFamily="34" charset="0"/>
                <a:cs typeface="Arial" panose="020B0604020202020204" pitchFamily="34" charset="0"/>
              </a:rPr>
              <a:t>Moreover, the resolution of the procedures is such that the fragility curves they quantify depend on details of individual elements of the building of interest (e.g., column dimensions), not just the design ground shaking intensity.</a:t>
            </a:r>
          </a:p>
          <a:p>
            <a:pPr marL="171450" indent="-171450" eaLnBrk="1" hangingPunct="1">
              <a:buFontTx/>
              <a:buChar char="•"/>
            </a:pPr>
            <a:endParaRPr lang="en-US" altLang="en-US">
              <a:latin typeface="Arial" panose="020B0604020202020204" pitchFamily="34" charset="0"/>
              <a:cs typeface="Arial" panose="020B0604020202020204" pitchFamily="34" charset="0"/>
            </a:endParaRPr>
          </a:p>
          <a:p>
            <a:pPr marL="171450" indent="-171450" eaLnBrk="1" hangingPunct="1">
              <a:buFontTx/>
              <a:buChar char="•"/>
            </a:pPr>
            <a:r>
              <a:rPr lang="en-US" altLang="en-US">
                <a:latin typeface="Arial" panose="020B0604020202020204" pitchFamily="34" charset="0"/>
                <a:cs typeface="Arial" panose="020B0604020202020204" pitchFamily="34" charset="0"/>
              </a:rPr>
              <a:t>With this approach, the seismic design of buildings will be directly based on risk that is quantified in terms that owners and regulators can relate to.</a:t>
            </a:r>
          </a:p>
        </p:txBody>
      </p:sp>
      <p:sp>
        <p:nvSpPr>
          <p:cNvPr id="86021" name="Date Placeholder 4">
            <a:extLst>
              <a:ext uri="{FF2B5EF4-FFF2-40B4-BE49-F238E27FC236}">
                <a16:creationId xmlns:a16="http://schemas.microsoft.com/office/drawing/2014/main" id="{80BACA4D-AEA0-459D-BC65-71FF3BA2A2C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FFF24D-9F5E-4D4C-BD68-8733442C9BDE}" type="datetime1">
              <a:rPr lang="en-US" altLang="en-US" smtClean="0"/>
              <a:pPr>
                <a:spcBef>
                  <a:spcPct val="0"/>
                </a:spcBef>
              </a:pPr>
              <a:t>05-Jul-19</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70B96B6-8685-4430-8BD3-B5038C9B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EDAB86-8313-4C9E-AC83-760EBD65006E}" type="slidenum">
              <a:rPr lang="en-US" altLang="en-US"/>
              <a:pPr>
                <a:spcBef>
                  <a:spcPct val="0"/>
                </a:spcBef>
              </a:pPr>
              <a:t>34</a:t>
            </a:fld>
            <a:endParaRPr lang="en-US" altLang="en-US"/>
          </a:p>
        </p:txBody>
      </p:sp>
      <p:sp>
        <p:nvSpPr>
          <p:cNvPr id="88067" name="Rectangle 2">
            <a:extLst>
              <a:ext uri="{FF2B5EF4-FFF2-40B4-BE49-F238E27FC236}">
                <a16:creationId xmlns:a16="http://schemas.microsoft.com/office/drawing/2014/main" id="{D077DBF7-A1B0-4A3F-9225-FB080000BA1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CB9F33EF-A50B-4169-93E4-0E2006C90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Until recently, the engineering design of new structures to resist earthquakes, and the quantification of seismic risk for existing structures, had been relatively unconnected topics within earthquake engineering.</a:t>
            </a:r>
          </a:p>
        </p:txBody>
      </p:sp>
      <p:sp>
        <p:nvSpPr>
          <p:cNvPr id="88069" name="Date Placeholder 4">
            <a:extLst>
              <a:ext uri="{FF2B5EF4-FFF2-40B4-BE49-F238E27FC236}">
                <a16:creationId xmlns:a16="http://schemas.microsoft.com/office/drawing/2014/main" id="{959DDEA6-8CC3-47E3-8875-EBD1CCC5816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62407C-F176-462E-9C8E-D8F692B79C87}" type="datetime1">
              <a:rPr lang="en-US" altLang="en-US" smtClean="0"/>
              <a:pPr>
                <a:spcBef>
                  <a:spcPct val="0"/>
                </a:spcBef>
              </a:pPr>
              <a:t>05-Jul-19</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8D8CD5C-C382-4346-95A2-718DAA242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566352-85C2-4964-AB4B-FBB6945DA015}" type="slidenum">
              <a:rPr lang="en-US" altLang="en-US"/>
              <a:pPr>
                <a:spcBef>
                  <a:spcPct val="0"/>
                </a:spcBef>
              </a:pPr>
              <a:t>35</a:t>
            </a:fld>
            <a:endParaRPr lang="en-US" altLang="en-US"/>
          </a:p>
        </p:txBody>
      </p:sp>
      <p:sp>
        <p:nvSpPr>
          <p:cNvPr id="90115" name="Rectangle 2">
            <a:extLst>
              <a:ext uri="{FF2B5EF4-FFF2-40B4-BE49-F238E27FC236}">
                <a16:creationId xmlns:a16="http://schemas.microsoft.com/office/drawing/2014/main" id="{96BE3F80-E041-4C0F-A584-3C8939E501A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262B5A93-8D12-4F0B-B358-1677EC2A3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90117" name="Date Placeholder 4">
            <a:extLst>
              <a:ext uri="{FF2B5EF4-FFF2-40B4-BE49-F238E27FC236}">
                <a16:creationId xmlns:a16="http://schemas.microsoft.com/office/drawing/2014/main" id="{A2C97D45-237F-4C9B-B51A-874A53B7156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7CC4C-3BFE-4AC8-96B7-B25D8E6EDD26}" type="datetime1">
              <a:rPr lang="en-US" altLang="en-US" smtClean="0"/>
              <a:pPr>
                <a:spcBef>
                  <a:spcPct val="0"/>
                </a:spcBef>
              </a:pPr>
              <a:t>05-Jul-19</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6829C1C-8D4E-42A6-A8C2-8BEB26FCE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7A3293-7C33-4745-BF8A-7FED45ADE1E7}" type="slidenum">
              <a:rPr lang="en-US" altLang="en-US"/>
              <a:pPr>
                <a:spcBef>
                  <a:spcPct val="0"/>
                </a:spcBef>
              </a:pPr>
              <a:t>36</a:t>
            </a:fld>
            <a:endParaRPr lang="en-US" altLang="en-US"/>
          </a:p>
        </p:txBody>
      </p:sp>
      <p:sp>
        <p:nvSpPr>
          <p:cNvPr id="92163" name="Rectangle 2">
            <a:extLst>
              <a:ext uri="{FF2B5EF4-FFF2-40B4-BE49-F238E27FC236}">
                <a16:creationId xmlns:a16="http://schemas.microsoft.com/office/drawing/2014/main" id="{6E435AC1-180A-441F-9C64-93A7854A4F36}"/>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7E5B17F-6583-4F9A-B599-BAB56F92A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92165" name="Date Placeholder 4">
            <a:extLst>
              <a:ext uri="{FF2B5EF4-FFF2-40B4-BE49-F238E27FC236}">
                <a16:creationId xmlns:a16="http://schemas.microsoft.com/office/drawing/2014/main" id="{C0A48D37-EDB7-4511-8D11-D53B124B041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A9FE33-493F-42FB-8262-E6E6A75BDA4F}" type="datetime1">
              <a:rPr lang="en-US" altLang="en-US" smtClean="0"/>
              <a:pPr>
                <a:spcBef>
                  <a:spcPct val="0"/>
                </a:spcBef>
              </a:pPr>
              <a:t>05-Jul-19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5574B38-378C-480B-8B1A-EB24B87F47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42A551-4C30-4E78-A7A0-3DA343B75584}" type="slidenum">
              <a:rPr lang="en-US" altLang="en-US">
                <a:solidFill>
                  <a:srgbClr val="000000"/>
                </a:solidFill>
              </a:rPr>
              <a:pPr>
                <a:spcBef>
                  <a:spcPct val="0"/>
                </a:spcBef>
              </a:pPr>
              <a:t>4</a:t>
            </a:fld>
            <a:endParaRPr lang="en-US" altLang="en-US">
              <a:solidFill>
                <a:srgbClr val="000000"/>
              </a:solidFill>
            </a:endParaRPr>
          </a:p>
        </p:txBody>
      </p:sp>
      <p:sp>
        <p:nvSpPr>
          <p:cNvPr id="27651" name="Rectangle 2">
            <a:extLst>
              <a:ext uri="{FF2B5EF4-FFF2-40B4-BE49-F238E27FC236}">
                <a16:creationId xmlns:a16="http://schemas.microsoft.com/office/drawing/2014/main" id="{E3B080B9-CE6C-48F0-BBB6-3EB45E84C44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C8F7592-D9C6-4DB5-96E2-35B5370EE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3 groups that I’m a part of</a:t>
            </a:r>
          </a:p>
        </p:txBody>
      </p:sp>
      <p:sp>
        <p:nvSpPr>
          <p:cNvPr id="27653" name="Date Placeholder 4">
            <a:extLst>
              <a:ext uri="{FF2B5EF4-FFF2-40B4-BE49-F238E27FC236}">
                <a16:creationId xmlns:a16="http://schemas.microsoft.com/office/drawing/2014/main" id="{8B13D2FC-42FD-497C-B2CF-98C10E888AC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C24DC6-0EF9-4FFE-B942-3DD8C50757F6}"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92D126B-9A8A-48C4-91B8-5676FF9B3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56DE60-4A5B-478C-B181-C60562427C77}" type="slidenum">
              <a:rPr lang="en-US" altLang="en-US">
                <a:solidFill>
                  <a:srgbClr val="000000"/>
                </a:solidFill>
              </a:rPr>
              <a:pPr>
                <a:spcBef>
                  <a:spcPct val="0"/>
                </a:spcBef>
              </a:pPr>
              <a:t>5</a:t>
            </a:fld>
            <a:endParaRPr lang="en-US" altLang="en-US">
              <a:solidFill>
                <a:srgbClr val="000000"/>
              </a:solidFill>
            </a:endParaRPr>
          </a:p>
        </p:txBody>
      </p:sp>
      <p:sp>
        <p:nvSpPr>
          <p:cNvPr id="29699" name="Rectangle 2">
            <a:extLst>
              <a:ext uri="{FF2B5EF4-FFF2-40B4-BE49-F238E27FC236}">
                <a16:creationId xmlns:a16="http://schemas.microsoft.com/office/drawing/2014/main" id="{8F9315F5-2217-449F-98CB-62C2A90048A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5059204-3565-4913-8E16-CC9D7A171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3 groups that I’m a part of</a:t>
            </a:r>
          </a:p>
        </p:txBody>
      </p:sp>
      <p:sp>
        <p:nvSpPr>
          <p:cNvPr id="29701" name="Date Placeholder 4">
            <a:extLst>
              <a:ext uri="{FF2B5EF4-FFF2-40B4-BE49-F238E27FC236}">
                <a16:creationId xmlns:a16="http://schemas.microsoft.com/office/drawing/2014/main" id="{E94BFFAF-D6A8-4056-B44F-E7D0252794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74D258-6DF9-4625-83D9-B637474E67AB}"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7A7FF46-A2D5-4486-A32D-E87600B43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FF5EB9-8BCA-40C8-B83E-0ACF156A2921}" type="slidenum">
              <a:rPr lang="en-US" altLang="en-US">
                <a:solidFill>
                  <a:srgbClr val="000000"/>
                </a:solidFill>
              </a:rPr>
              <a:pPr>
                <a:spcBef>
                  <a:spcPct val="0"/>
                </a:spcBef>
              </a:pPr>
              <a:t>6</a:t>
            </a:fld>
            <a:endParaRPr lang="en-US" altLang="en-US">
              <a:solidFill>
                <a:srgbClr val="000000"/>
              </a:solidFill>
            </a:endParaRPr>
          </a:p>
        </p:txBody>
      </p:sp>
      <p:sp>
        <p:nvSpPr>
          <p:cNvPr id="31747" name="Rectangle 2">
            <a:extLst>
              <a:ext uri="{FF2B5EF4-FFF2-40B4-BE49-F238E27FC236}">
                <a16:creationId xmlns:a16="http://schemas.microsoft.com/office/drawing/2014/main" id="{6513CB9A-0A4D-42CB-B6A9-CC874E17B54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A43D024-3F9B-4625-A800-E84E4B308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3 groups that I’m a part of</a:t>
            </a:r>
          </a:p>
        </p:txBody>
      </p:sp>
      <p:sp>
        <p:nvSpPr>
          <p:cNvPr id="31749" name="Date Placeholder 4">
            <a:extLst>
              <a:ext uri="{FF2B5EF4-FFF2-40B4-BE49-F238E27FC236}">
                <a16:creationId xmlns:a16="http://schemas.microsoft.com/office/drawing/2014/main" id="{3E6CFAA4-98EB-4C23-A28C-5AB8118DD09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B8104C-23D1-47C7-BF26-50A30A6A09E2}" type="datetime1">
              <a:rPr lang="en-US" altLang="en-US" smtClean="0">
                <a:solidFill>
                  <a:srgbClr val="000000"/>
                </a:solidFill>
              </a:rPr>
              <a:pPr>
                <a:spcBef>
                  <a:spcPct val="0"/>
                </a:spcBef>
              </a:pPr>
              <a:t>05-Jul-19</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ECB52D8-B09C-43E3-B9B9-AFA2C133D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2C02C9-0ED6-4559-B1CD-7A0EB5370E2D}" type="slidenum">
              <a:rPr lang="en-US" altLang="en-US"/>
              <a:pPr>
                <a:spcBef>
                  <a:spcPct val="0"/>
                </a:spcBef>
              </a:pPr>
              <a:t>7</a:t>
            </a:fld>
            <a:endParaRPr lang="en-US" altLang="en-US"/>
          </a:p>
        </p:txBody>
      </p:sp>
      <p:sp>
        <p:nvSpPr>
          <p:cNvPr id="33795" name="Rectangle 2">
            <a:extLst>
              <a:ext uri="{FF2B5EF4-FFF2-40B4-BE49-F238E27FC236}">
                <a16:creationId xmlns:a16="http://schemas.microsoft.com/office/drawing/2014/main" id="{4C7D79FF-95E3-45DB-B329-7359D328065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CC34D2C-86F9-40EA-84F7-2A23055DAC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3797" name="Date Placeholder 4">
            <a:extLst>
              <a:ext uri="{FF2B5EF4-FFF2-40B4-BE49-F238E27FC236}">
                <a16:creationId xmlns:a16="http://schemas.microsoft.com/office/drawing/2014/main" id="{978B8995-113C-4741-9284-4A6478889A6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79BEBB-5012-417A-BA42-539CAB9BDBC7}" type="datetime1">
              <a:rPr lang="en-US" altLang="en-US" smtClean="0"/>
              <a:pPr>
                <a:spcBef>
                  <a:spcPct val="0"/>
                </a:spcBef>
              </a:pPr>
              <a:t>05-Jul-19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33AFC69-C6DA-41AE-950D-2B39CCE45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CCDA82-D3A8-4A88-991A-83D4EEF128A8}" type="slidenum">
              <a:rPr lang="en-US" altLang="en-US"/>
              <a:pPr>
                <a:spcBef>
                  <a:spcPct val="0"/>
                </a:spcBef>
              </a:pPr>
              <a:t>8</a:t>
            </a:fld>
            <a:endParaRPr lang="en-US" altLang="en-US"/>
          </a:p>
        </p:txBody>
      </p:sp>
      <p:sp>
        <p:nvSpPr>
          <p:cNvPr id="35843" name="Rectangle 2">
            <a:extLst>
              <a:ext uri="{FF2B5EF4-FFF2-40B4-BE49-F238E27FC236}">
                <a16:creationId xmlns:a16="http://schemas.microsoft.com/office/drawing/2014/main" id="{3A8DD057-7C2E-4167-8E5B-5290E5E723C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EAB7151-4BC2-4D79-AE25-3FD8C7AD0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5845" name="Date Placeholder 4">
            <a:extLst>
              <a:ext uri="{FF2B5EF4-FFF2-40B4-BE49-F238E27FC236}">
                <a16:creationId xmlns:a16="http://schemas.microsoft.com/office/drawing/2014/main" id="{1729CDF2-DA63-4804-BE3D-43BA003980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8291D3-C790-405A-BA2B-0D327A49CE87}" type="datetime1">
              <a:rPr lang="en-US" altLang="en-US" smtClean="0"/>
              <a:pPr>
                <a:spcBef>
                  <a:spcPct val="0"/>
                </a:spcBef>
              </a:pPr>
              <a:t>05-Jul-19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C07975F-D07F-414F-8B1E-5F257F3A7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D40001-2E73-40B1-81C8-0AD3868F5FEF}" type="slidenum">
              <a:rPr lang="en-US" altLang="en-US"/>
              <a:pPr>
                <a:spcBef>
                  <a:spcPct val="0"/>
                </a:spcBef>
              </a:pPr>
              <a:t>9</a:t>
            </a:fld>
            <a:endParaRPr lang="en-US" altLang="en-US"/>
          </a:p>
        </p:txBody>
      </p:sp>
      <p:sp>
        <p:nvSpPr>
          <p:cNvPr id="37891" name="Rectangle 2">
            <a:extLst>
              <a:ext uri="{FF2B5EF4-FFF2-40B4-BE49-F238E27FC236}">
                <a16:creationId xmlns:a16="http://schemas.microsoft.com/office/drawing/2014/main" id="{800B9601-0D02-4C79-A822-5867834F38D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289370F-5884-43C0-AFE2-0728C0E2B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and the ground motion intensities predicted to result from them</a:t>
            </a:r>
          </a:p>
        </p:txBody>
      </p:sp>
      <p:sp>
        <p:nvSpPr>
          <p:cNvPr id="37893" name="Date Placeholder 4">
            <a:extLst>
              <a:ext uri="{FF2B5EF4-FFF2-40B4-BE49-F238E27FC236}">
                <a16:creationId xmlns:a16="http://schemas.microsoft.com/office/drawing/2014/main" id="{34E42F6E-6C51-4DCA-9D6C-FF747C01D2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8654DC-DD81-4944-A4EE-2EC2D62D0098}" type="datetime1">
              <a:rPr lang="en-US" altLang="en-US" smtClean="0"/>
              <a:pPr>
                <a:spcBef>
                  <a:spcPct val="0"/>
                </a:spcBef>
              </a:pPr>
              <a:t>05-Jul-19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34A75F3F-ED5B-49F3-A500-7BADCE1AF189}"/>
              </a:ext>
            </a:extLst>
          </p:cNvPr>
          <p:cNvSpPr>
            <a:spLocks noChangeArrowheads="1"/>
          </p:cNvSpPr>
          <p:nvPr userDrawn="1"/>
        </p:nvSpPr>
        <p:spPr bwMode="auto">
          <a:xfrm>
            <a:off x="0" y="0"/>
            <a:ext cx="9144000" cy="3124200"/>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Rectangle 1027">
            <a:extLst>
              <a:ext uri="{FF2B5EF4-FFF2-40B4-BE49-F238E27FC236}">
                <a16:creationId xmlns:a16="http://schemas.microsoft.com/office/drawing/2014/main" id="{BF9827A8-3AB5-4456-AD6D-94396D7793C9}"/>
              </a:ext>
            </a:extLst>
          </p:cNvPr>
          <p:cNvSpPr>
            <a:spLocks noChangeArrowheads="1"/>
          </p:cNvSpPr>
          <p:nvPr userDrawn="1"/>
        </p:nvSpPr>
        <p:spPr bwMode="auto">
          <a:xfrm>
            <a:off x="0" y="3124200"/>
            <a:ext cx="9144000" cy="381000"/>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 Box 1033">
            <a:extLst>
              <a:ext uri="{FF2B5EF4-FFF2-40B4-BE49-F238E27FC236}">
                <a16:creationId xmlns:a16="http://schemas.microsoft.com/office/drawing/2014/main" id="{013EF06D-8E6B-41BC-9654-B260C6546993}"/>
              </a:ext>
            </a:extLst>
          </p:cNvPr>
          <p:cNvSpPr txBox="1">
            <a:spLocks noChangeArrowheads="1"/>
          </p:cNvSpPr>
          <p:nvPr userDrawn="1"/>
        </p:nvSpPr>
        <p:spPr bwMode="auto">
          <a:xfrm>
            <a:off x="0" y="31337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i="1">
                <a:solidFill>
                  <a:srgbClr val="333333"/>
                </a:solidFill>
                <a:latin typeface="Calibri" panose="020F0502020204030204" pitchFamily="34" charset="0"/>
              </a:rPr>
              <a:t>EERI Seminar on Next Generation Attenuation Models</a:t>
            </a:r>
          </a:p>
        </p:txBody>
      </p:sp>
      <p:pic>
        <p:nvPicPr>
          <p:cNvPr id="7" name="Picture 1039" descr="K:\ART\eeri_logo_3D-color_hirez.jpg">
            <a:extLst>
              <a:ext uri="{FF2B5EF4-FFF2-40B4-BE49-F238E27FC236}">
                <a16:creationId xmlns:a16="http://schemas.microsoft.com/office/drawing/2014/main" id="{01E37572-F7DB-4473-BAF2-4AA6306742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8875" y="5491163"/>
            <a:ext cx="13303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28"/>
          <p:cNvSpPr>
            <a:spLocks noGrp="1" noChangeArrowheads="1"/>
          </p:cNvSpPr>
          <p:nvPr>
            <p:ph type="ctrTitle"/>
          </p:nvPr>
        </p:nvSpPr>
        <p:spPr>
          <a:xfrm>
            <a:off x="685800" y="381000"/>
            <a:ext cx="7772400" cy="2362200"/>
          </a:xfrm>
        </p:spPr>
        <p:txBody>
          <a:bodyPr/>
          <a:lstStyle>
            <a:lvl1pPr algn="ctr">
              <a:defRPr>
                <a:solidFill>
                  <a:schemeClr val="bg1"/>
                </a:solidFill>
              </a:defRPr>
            </a:lvl1pPr>
          </a:lstStyle>
          <a:p>
            <a:r>
              <a:rPr lang="en-US"/>
              <a:t>Click to edit Master title style</a:t>
            </a:r>
          </a:p>
        </p:txBody>
      </p:sp>
      <p:sp>
        <p:nvSpPr>
          <p:cNvPr id="3077" name="Rectangle 1029"/>
          <p:cNvSpPr>
            <a:spLocks noGrp="1" noChangeArrowheads="1"/>
          </p:cNvSpPr>
          <p:nvPr>
            <p:ph type="subTitle" idx="1"/>
          </p:nvPr>
        </p:nvSpPr>
        <p:spPr>
          <a:xfrm>
            <a:off x="685800" y="3886200"/>
            <a:ext cx="7772400" cy="609600"/>
          </a:xfrm>
        </p:spPr>
        <p:txBody>
          <a:bodyPr/>
          <a:lstStyle>
            <a:lvl1pPr marL="0" indent="0" algn="ctr">
              <a:buFontTx/>
              <a:buNone/>
              <a:defRPr b="1"/>
            </a:lvl1pPr>
          </a:lstStyle>
          <a:p>
            <a:r>
              <a:rPr lang="en-US"/>
              <a:t>Author Name</a:t>
            </a:r>
          </a:p>
          <a:p>
            <a:endParaRPr lang="en-US"/>
          </a:p>
        </p:txBody>
      </p:sp>
    </p:spTree>
    <p:extLst>
      <p:ext uri="{BB962C8B-B14F-4D97-AF65-F5344CB8AC3E}">
        <p14:creationId xmlns:p14="http://schemas.microsoft.com/office/powerpoint/2010/main" val="380281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37EBE1-082D-479C-A50D-632DFF34C0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35C9CC-B063-4FA0-959C-B98F5CC509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A2EEC0-5EA7-4A37-8634-41AF7D289303}"/>
              </a:ext>
            </a:extLst>
          </p:cNvPr>
          <p:cNvSpPr>
            <a:spLocks noGrp="1" noChangeArrowheads="1"/>
          </p:cNvSpPr>
          <p:nvPr>
            <p:ph type="sldNum" sz="quarter" idx="12"/>
          </p:nvPr>
        </p:nvSpPr>
        <p:spPr>
          <a:ln/>
        </p:spPr>
        <p:txBody>
          <a:bodyPr/>
          <a:lstStyle>
            <a:lvl1pPr>
              <a:defRPr/>
            </a:lvl1pPr>
          </a:lstStyle>
          <a:p>
            <a:pPr>
              <a:defRPr/>
            </a:pPr>
            <a:fld id="{D7ABB855-7EF3-4ADB-9D62-0D022579CD5E}" type="slidenum">
              <a:rPr lang="en-US" altLang="en-US"/>
              <a:pPr>
                <a:defRPr/>
              </a:pPr>
              <a:t>‹#›</a:t>
            </a:fld>
            <a:endParaRPr lang="en-US" altLang="en-US"/>
          </a:p>
        </p:txBody>
      </p:sp>
    </p:spTree>
    <p:extLst>
      <p:ext uri="{BB962C8B-B14F-4D97-AF65-F5344CB8AC3E}">
        <p14:creationId xmlns:p14="http://schemas.microsoft.com/office/powerpoint/2010/main" val="148809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255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255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A73B35-7C36-4976-854A-C8AD2FD192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EBECF1-6B1B-477C-9B16-80CB255327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B02B6F-9448-4D74-B9C4-1D73FD5A8145}"/>
              </a:ext>
            </a:extLst>
          </p:cNvPr>
          <p:cNvSpPr>
            <a:spLocks noGrp="1" noChangeArrowheads="1"/>
          </p:cNvSpPr>
          <p:nvPr>
            <p:ph type="sldNum" sz="quarter" idx="12"/>
          </p:nvPr>
        </p:nvSpPr>
        <p:spPr>
          <a:ln/>
        </p:spPr>
        <p:txBody>
          <a:bodyPr/>
          <a:lstStyle>
            <a:lvl1pPr>
              <a:defRPr/>
            </a:lvl1pPr>
          </a:lstStyle>
          <a:p>
            <a:pPr>
              <a:defRPr/>
            </a:pPr>
            <a:fld id="{B5304DD4-647B-46ED-9DC1-BDEDDF371667}" type="slidenum">
              <a:rPr lang="en-US" altLang="en-US"/>
              <a:pPr>
                <a:defRPr/>
              </a:pPr>
              <a:t>‹#›</a:t>
            </a:fld>
            <a:endParaRPr lang="en-US" altLang="en-US"/>
          </a:p>
        </p:txBody>
      </p:sp>
    </p:spTree>
    <p:extLst>
      <p:ext uri="{BB962C8B-B14F-4D97-AF65-F5344CB8AC3E}">
        <p14:creationId xmlns:p14="http://schemas.microsoft.com/office/powerpoint/2010/main" val="49785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2DACE0-96A8-4A2E-999F-71D459B4E4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E21296-0861-4D90-A3A0-F95B64DE4B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92BD22-5086-4410-A4CE-20BD8FC8A7FA}"/>
              </a:ext>
            </a:extLst>
          </p:cNvPr>
          <p:cNvSpPr>
            <a:spLocks noGrp="1" noChangeArrowheads="1"/>
          </p:cNvSpPr>
          <p:nvPr>
            <p:ph type="sldNum" sz="quarter" idx="12"/>
          </p:nvPr>
        </p:nvSpPr>
        <p:spPr>
          <a:ln/>
        </p:spPr>
        <p:txBody>
          <a:bodyPr/>
          <a:lstStyle>
            <a:lvl1pPr>
              <a:defRPr/>
            </a:lvl1pPr>
          </a:lstStyle>
          <a:p>
            <a:pPr>
              <a:defRPr/>
            </a:pPr>
            <a:fld id="{4E805067-A3F8-4BC0-BD5A-EBC60DE8BF04}" type="slidenum">
              <a:rPr lang="en-US" altLang="en-US"/>
              <a:pPr>
                <a:defRPr/>
              </a:pPr>
              <a:t>‹#›</a:t>
            </a:fld>
            <a:endParaRPr lang="en-US" altLang="en-US"/>
          </a:p>
        </p:txBody>
      </p:sp>
    </p:spTree>
    <p:extLst>
      <p:ext uri="{BB962C8B-B14F-4D97-AF65-F5344CB8AC3E}">
        <p14:creationId xmlns:p14="http://schemas.microsoft.com/office/powerpoint/2010/main" val="995645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8FEACA-D981-41EC-9C25-5B2734E8E1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1DA4F4-9A8B-415A-90A3-F34192F637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0C0431-ED67-4724-8849-B510EBF4C854}"/>
              </a:ext>
            </a:extLst>
          </p:cNvPr>
          <p:cNvSpPr>
            <a:spLocks noGrp="1" noChangeArrowheads="1"/>
          </p:cNvSpPr>
          <p:nvPr>
            <p:ph type="sldNum" sz="quarter" idx="12"/>
          </p:nvPr>
        </p:nvSpPr>
        <p:spPr>
          <a:ln/>
        </p:spPr>
        <p:txBody>
          <a:bodyPr/>
          <a:lstStyle>
            <a:lvl1pPr>
              <a:defRPr/>
            </a:lvl1pPr>
          </a:lstStyle>
          <a:p>
            <a:pPr>
              <a:defRPr/>
            </a:pPr>
            <a:fld id="{9DDB5E8F-8046-4549-AFF6-1A539B813DD9}" type="slidenum">
              <a:rPr lang="en-US" altLang="en-US"/>
              <a:pPr>
                <a:defRPr/>
              </a:pPr>
              <a:t>‹#›</a:t>
            </a:fld>
            <a:endParaRPr lang="en-US" altLang="en-US"/>
          </a:p>
        </p:txBody>
      </p:sp>
    </p:spTree>
    <p:extLst>
      <p:ext uri="{BB962C8B-B14F-4D97-AF65-F5344CB8AC3E}">
        <p14:creationId xmlns:p14="http://schemas.microsoft.com/office/powerpoint/2010/main" val="64936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3D0D7FF5-244B-4844-8C15-A52B65E35B81}"/>
              </a:ext>
            </a:extLst>
          </p:cNvPr>
          <p:cNvSpPr>
            <a:spLocks noChangeArrowheads="1"/>
          </p:cNvSpPr>
          <p:nvPr userDrawn="1"/>
        </p:nvSpPr>
        <p:spPr bwMode="auto">
          <a:xfrm>
            <a:off x="0" y="0"/>
            <a:ext cx="9144000" cy="3124200"/>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5" name="Rectangle 1027">
            <a:extLst>
              <a:ext uri="{FF2B5EF4-FFF2-40B4-BE49-F238E27FC236}">
                <a16:creationId xmlns:a16="http://schemas.microsoft.com/office/drawing/2014/main" id="{85786176-1EBC-4346-AE66-79630A587DD6}"/>
              </a:ext>
            </a:extLst>
          </p:cNvPr>
          <p:cNvSpPr>
            <a:spLocks noChangeArrowheads="1"/>
          </p:cNvSpPr>
          <p:nvPr userDrawn="1"/>
        </p:nvSpPr>
        <p:spPr bwMode="auto">
          <a:xfrm>
            <a:off x="0" y="3124200"/>
            <a:ext cx="9144000" cy="381000"/>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Text Box 1033">
            <a:extLst>
              <a:ext uri="{FF2B5EF4-FFF2-40B4-BE49-F238E27FC236}">
                <a16:creationId xmlns:a16="http://schemas.microsoft.com/office/drawing/2014/main" id="{2BE19438-85A6-4E09-A441-494D8E2EF1D4}"/>
              </a:ext>
            </a:extLst>
          </p:cNvPr>
          <p:cNvSpPr txBox="1">
            <a:spLocks noChangeArrowheads="1"/>
          </p:cNvSpPr>
          <p:nvPr userDrawn="1"/>
        </p:nvSpPr>
        <p:spPr bwMode="auto">
          <a:xfrm>
            <a:off x="0" y="31337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i="1">
                <a:solidFill>
                  <a:srgbClr val="333333"/>
                </a:solidFill>
                <a:latin typeface="Calibri" panose="020F0502020204030204" pitchFamily="34" charset="0"/>
              </a:rPr>
              <a:t>EERI Seminar on Next Generation Attenuation Models</a:t>
            </a:r>
          </a:p>
        </p:txBody>
      </p:sp>
      <p:pic>
        <p:nvPicPr>
          <p:cNvPr id="7" name="Picture 1039" descr="K:\ART\eeri_logo_3D-color_hirez.jpg">
            <a:extLst>
              <a:ext uri="{FF2B5EF4-FFF2-40B4-BE49-F238E27FC236}">
                <a16:creationId xmlns:a16="http://schemas.microsoft.com/office/drawing/2014/main" id="{95240910-B652-4B52-87EF-C6235B82EA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8875" y="5491163"/>
            <a:ext cx="13303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28"/>
          <p:cNvSpPr>
            <a:spLocks noGrp="1" noChangeArrowheads="1"/>
          </p:cNvSpPr>
          <p:nvPr>
            <p:ph type="ctrTitle"/>
          </p:nvPr>
        </p:nvSpPr>
        <p:spPr>
          <a:xfrm>
            <a:off x="685800" y="381000"/>
            <a:ext cx="7772400" cy="2362200"/>
          </a:xfrm>
        </p:spPr>
        <p:txBody>
          <a:bodyPr/>
          <a:lstStyle>
            <a:lvl1pPr algn="ctr">
              <a:defRPr>
                <a:solidFill>
                  <a:schemeClr val="bg1"/>
                </a:solidFill>
              </a:defRPr>
            </a:lvl1pPr>
          </a:lstStyle>
          <a:p>
            <a:r>
              <a:rPr lang="en-US"/>
              <a:t>Click to edit Master title style</a:t>
            </a:r>
          </a:p>
        </p:txBody>
      </p:sp>
      <p:sp>
        <p:nvSpPr>
          <p:cNvPr id="3077" name="Rectangle 1029"/>
          <p:cNvSpPr>
            <a:spLocks noGrp="1" noChangeArrowheads="1"/>
          </p:cNvSpPr>
          <p:nvPr>
            <p:ph type="subTitle" idx="1"/>
          </p:nvPr>
        </p:nvSpPr>
        <p:spPr>
          <a:xfrm>
            <a:off x="685800" y="3886200"/>
            <a:ext cx="7772400" cy="609600"/>
          </a:xfrm>
        </p:spPr>
        <p:txBody>
          <a:bodyPr/>
          <a:lstStyle>
            <a:lvl1pPr marL="0" indent="0" algn="ctr">
              <a:buFontTx/>
              <a:buNone/>
              <a:defRPr b="1"/>
            </a:lvl1pPr>
          </a:lstStyle>
          <a:p>
            <a:r>
              <a:rPr lang="en-US"/>
              <a:t>Author Name</a:t>
            </a:r>
          </a:p>
          <a:p>
            <a:endParaRPr lang="en-US"/>
          </a:p>
        </p:txBody>
      </p:sp>
    </p:spTree>
    <p:extLst>
      <p:ext uri="{BB962C8B-B14F-4D97-AF65-F5344CB8AC3E}">
        <p14:creationId xmlns:p14="http://schemas.microsoft.com/office/powerpoint/2010/main" val="81387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53DE15D-F438-4F08-B1DA-710B7567D2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C047CF-8342-4C57-A695-E00DCF8C68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7B4388-834C-48D9-A326-EF85006F93BA}"/>
              </a:ext>
            </a:extLst>
          </p:cNvPr>
          <p:cNvSpPr>
            <a:spLocks noGrp="1" noChangeArrowheads="1"/>
          </p:cNvSpPr>
          <p:nvPr>
            <p:ph type="sldNum" sz="quarter" idx="12"/>
          </p:nvPr>
        </p:nvSpPr>
        <p:spPr>
          <a:ln/>
        </p:spPr>
        <p:txBody>
          <a:bodyPr/>
          <a:lstStyle>
            <a:lvl1pPr>
              <a:defRPr/>
            </a:lvl1pPr>
          </a:lstStyle>
          <a:p>
            <a:pPr>
              <a:defRPr/>
            </a:pPr>
            <a:fld id="{ED3F4A0D-C6AB-432E-BBB2-D426201E3640}" type="slidenum">
              <a:rPr lang="en-US" altLang="en-US"/>
              <a:pPr>
                <a:defRPr/>
              </a:pPr>
              <a:t>‹#›</a:t>
            </a:fld>
            <a:endParaRPr lang="en-US" altLang="en-US"/>
          </a:p>
        </p:txBody>
      </p:sp>
    </p:spTree>
    <p:extLst>
      <p:ext uri="{BB962C8B-B14F-4D97-AF65-F5344CB8AC3E}">
        <p14:creationId xmlns:p14="http://schemas.microsoft.com/office/powerpoint/2010/main" val="152594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D4A88E-7FD9-4994-B090-1AEA586752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D3F63F-A2E4-4B68-9E4D-15404193F9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BD6682-F3B9-4E1C-B9A8-BE080E9B9AFF}"/>
              </a:ext>
            </a:extLst>
          </p:cNvPr>
          <p:cNvSpPr>
            <a:spLocks noGrp="1" noChangeArrowheads="1"/>
          </p:cNvSpPr>
          <p:nvPr>
            <p:ph type="sldNum" sz="quarter" idx="12"/>
          </p:nvPr>
        </p:nvSpPr>
        <p:spPr>
          <a:ln/>
        </p:spPr>
        <p:txBody>
          <a:bodyPr/>
          <a:lstStyle>
            <a:lvl1pPr>
              <a:defRPr/>
            </a:lvl1pPr>
          </a:lstStyle>
          <a:p>
            <a:pPr>
              <a:defRPr/>
            </a:pPr>
            <a:fld id="{C23B6CD5-A5D3-4F44-909C-1113EAA70166}" type="slidenum">
              <a:rPr lang="en-US" altLang="en-US"/>
              <a:pPr>
                <a:defRPr/>
              </a:pPr>
              <a:t>‹#›</a:t>
            </a:fld>
            <a:endParaRPr lang="en-US" altLang="en-US"/>
          </a:p>
        </p:txBody>
      </p:sp>
    </p:spTree>
    <p:extLst>
      <p:ext uri="{BB962C8B-B14F-4D97-AF65-F5344CB8AC3E}">
        <p14:creationId xmlns:p14="http://schemas.microsoft.com/office/powerpoint/2010/main" val="274472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425A69-5B9C-43FD-9323-E4FC330FB7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E54B9A-04B7-4764-9D5A-FF7D0126E2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0BA0A2-80BA-4A3A-8833-5B9FF559154D}"/>
              </a:ext>
            </a:extLst>
          </p:cNvPr>
          <p:cNvSpPr>
            <a:spLocks noGrp="1" noChangeArrowheads="1"/>
          </p:cNvSpPr>
          <p:nvPr>
            <p:ph type="sldNum" sz="quarter" idx="12"/>
          </p:nvPr>
        </p:nvSpPr>
        <p:spPr>
          <a:ln/>
        </p:spPr>
        <p:txBody>
          <a:bodyPr/>
          <a:lstStyle>
            <a:lvl1pPr>
              <a:defRPr/>
            </a:lvl1pPr>
          </a:lstStyle>
          <a:p>
            <a:pPr>
              <a:defRPr/>
            </a:pPr>
            <a:fld id="{1D8D37D9-ACCE-43F8-B73C-B3246E2904EB}" type="slidenum">
              <a:rPr lang="en-US" altLang="en-US"/>
              <a:pPr>
                <a:defRPr/>
              </a:pPr>
              <a:t>‹#›</a:t>
            </a:fld>
            <a:endParaRPr lang="en-US" altLang="en-US"/>
          </a:p>
        </p:txBody>
      </p:sp>
    </p:spTree>
    <p:extLst>
      <p:ext uri="{BB962C8B-B14F-4D97-AF65-F5344CB8AC3E}">
        <p14:creationId xmlns:p14="http://schemas.microsoft.com/office/powerpoint/2010/main" val="3856162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09DD54-9B34-4421-84D5-906B30FC2A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D10DF1-6662-4A08-8905-2AB1F82303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DB1879-42FA-4287-B668-BAA516F969A1}"/>
              </a:ext>
            </a:extLst>
          </p:cNvPr>
          <p:cNvSpPr>
            <a:spLocks noGrp="1" noChangeArrowheads="1"/>
          </p:cNvSpPr>
          <p:nvPr>
            <p:ph type="sldNum" sz="quarter" idx="12"/>
          </p:nvPr>
        </p:nvSpPr>
        <p:spPr>
          <a:ln/>
        </p:spPr>
        <p:txBody>
          <a:bodyPr/>
          <a:lstStyle>
            <a:lvl1pPr>
              <a:defRPr/>
            </a:lvl1pPr>
          </a:lstStyle>
          <a:p>
            <a:pPr>
              <a:defRPr/>
            </a:pPr>
            <a:fld id="{FFF6C3D7-5384-4CF8-9548-41BB5D7BC993}" type="slidenum">
              <a:rPr lang="en-US" altLang="en-US"/>
              <a:pPr>
                <a:defRPr/>
              </a:pPr>
              <a:t>‹#›</a:t>
            </a:fld>
            <a:endParaRPr lang="en-US" altLang="en-US"/>
          </a:p>
        </p:txBody>
      </p:sp>
    </p:spTree>
    <p:extLst>
      <p:ext uri="{BB962C8B-B14F-4D97-AF65-F5344CB8AC3E}">
        <p14:creationId xmlns:p14="http://schemas.microsoft.com/office/powerpoint/2010/main" val="36776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9E73B9-5090-49F7-99B9-BD6BC29B55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277B0E-EDDE-43E3-9547-2A3981E19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23BFE2-DC59-4FA9-B200-897340D902A5}"/>
              </a:ext>
            </a:extLst>
          </p:cNvPr>
          <p:cNvSpPr>
            <a:spLocks noGrp="1" noChangeArrowheads="1"/>
          </p:cNvSpPr>
          <p:nvPr>
            <p:ph type="sldNum" sz="quarter" idx="12"/>
          </p:nvPr>
        </p:nvSpPr>
        <p:spPr>
          <a:ln/>
        </p:spPr>
        <p:txBody>
          <a:bodyPr/>
          <a:lstStyle>
            <a:lvl1pPr>
              <a:defRPr/>
            </a:lvl1pPr>
          </a:lstStyle>
          <a:p>
            <a:pPr>
              <a:defRPr/>
            </a:pPr>
            <a:fld id="{39D4A6E3-670F-40C2-9B97-C09CE13C9354}" type="slidenum">
              <a:rPr lang="en-US" altLang="en-US"/>
              <a:pPr>
                <a:defRPr/>
              </a:pPr>
              <a:t>‹#›</a:t>
            </a:fld>
            <a:endParaRPr lang="en-US" altLang="en-US"/>
          </a:p>
        </p:txBody>
      </p:sp>
    </p:spTree>
    <p:extLst>
      <p:ext uri="{BB962C8B-B14F-4D97-AF65-F5344CB8AC3E}">
        <p14:creationId xmlns:p14="http://schemas.microsoft.com/office/powerpoint/2010/main" val="24977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85A7F3-37D6-445B-AF26-DBFCEAACEF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89E2CC-4DEA-4DE6-A8B7-5AF91234A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6C005D-5D43-4729-A64D-0A5B97849046}"/>
              </a:ext>
            </a:extLst>
          </p:cNvPr>
          <p:cNvSpPr>
            <a:spLocks noGrp="1" noChangeArrowheads="1"/>
          </p:cNvSpPr>
          <p:nvPr>
            <p:ph type="sldNum" sz="quarter" idx="12"/>
          </p:nvPr>
        </p:nvSpPr>
        <p:spPr>
          <a:ln/>
        </p:spPr>
        <p:txBody>
          <a:bodyPr/>
          <a:lstStyle>
            <a:lvl1pPr>
              <a:defRPr/>
            </a:lvl1pPr>
          </a:lstStyle>
          <a:p>
            <a:pPr>
              <a:defRPr/>
            </a:pPr>
            <a:fld id="{B93AF4FA-9790-45D4-B5E2-FDC3F5AB172E}" type="slidenum">
              <a:rPr lang="en-US" altLang="en-US"/>
              <a:pPr>
                <a:defRPr/>
              </a:pPr>
              <a:t>‹#›</a:t>
            </a:fld>
            <a:endParaRPr lang="en-US" altLang="en-US"/>
          </a:p>
        </p:txBody>
      </p:sp>
    </p:spTree>
    <p:extLst>
      <p:ext uri="{BB962C8B-B14F-4D97-AF65-F5344CB8AC3E}">
        <p14:creationId xmlns:p14="http://schemas.microsoft.com/office/powerpoint/2010/main" val="41810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06465B-D95B-4618-8C9D-4619D722CA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DDEEFA-7FC1-4923-8679-77BF6E8DB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78C738-56DD-468C-9B62-48958FC6E421}"/>
              </a:ext>
            </a:extLst>
          </p:cNvPr>
          <p:cNvSpPr>
            <a:spLocks noGrp="1" noChangeArrowheads="1"/>
          </p:cNvSpPr>
          <p:nvPr>
            <p:ph type="sldNum" sz="quarter" idx="12"/>
          </p:nvPr>
        </p:nvSpPr>
        <p:spPr>
          <a:ln/>
        </p:spPr>
        <p:txBody>
          <a:bodyPr/>
          <a:lstStyle>
            <a:lvl1pPr>
              <a:defRPr/>
            </a:lvl1pPr>
          </a:lstStyle>
          <a:p>
            <a:pPr>
              <a:defRPr/>
            </a:pPr>
            <a:fld id="{B5830F06-455A-46C7-BD49-F5DF1347095D}" type="slidenum">
              <a:rPr lang="en-US" altLang="en-US"/>
              <a:pPr>
                <a:defRPr/>
              </a:pPr>
              <a:t>‹#›</a:t>
            </a:fld>
            <a:endParaRPr lang="en-US" altLang="en-US"/>
          </a:p>
        </p:txBody>
      </p:sp>
    </p:spTree>
    <p:extLst>
      <p:ext uri="{BB962C8B-B14F-4D97-AF65-F5344CB8AC3E}">
        <p14:creationId xmlns:p14="http://schemas.microsoft.com/office/powerpoint/2010/main" val="1117521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3F5D6A-F113-4052-8198-AC9172DA53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291F71-4FDA-411F-960A-678E31E960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F13216-BA8C-4D9E-9F13-DBB34AC4F068}"/>
              </a:ext>
            </a:extLst>
          </p:cNvPr>
          <p:cNvSpPr>
            <a:spLocks noGrp="1" noChangeArrowheads="1"/>
          </p:cNvSpPr>
          <p:nvPr>
            <p:ph type="sldNum" sz="quarter" idx="12"/>
          </p:nvPr>
        </p:nvSpPr>
        <p:spPr>
          <a:ln/>
        </p:spPr>
        <p:txBody>
          <a:bodyPr/>
          <a:lstStyle>
            <a:lvl1pPr>
              <a:defRPr/>
            </a:lvl1pPr>
          </a:lstStyle>
          <a:p>
            <a:pPr>
              <a:defRPr/>
            </a:pPr>
            <a:fld id="{D46E1CE6-1516-4BAF-A770-804F6AC09B83}" type="slidenum">
              <a:rPr lang="en-US" altLang="en-US"/>
              <a:pPr>
                <a:defRPr/>
              </a:pPr>
              <a:t>‹#›</a:t>
            </a:fld>
            <a:endParaRPr lang="en-US" altLang="en-US"/>
          </a:p>
        </p:txBody>
      </p:sp>
    </p:spTree>
    <p:extLst>
      <p:ext uri="{BB962C8B-B14F-4D97-AF65-F5344CB8AC3E}">
        <p14:creationId xmlns:p14="http://schemas.microsoft.com/office/powerpoint/2010/main" val="314855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F0BAF-2E32-4032-BF45-FC6FA95AAB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6E1A11-B340-4094-9354-09C55533E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D55D39-9337-477D-AE83-132765FF375E}"/>
              </a:ext>
            </a:extLst>
          </p:cNvPr>
          <p:cNvSpPr>
            <a:spLocks noGrp="1" noChangeArrowheads="1"/>
          </p:cNvSpPr>
          <p:nvPr>
            <p:ph type="sldNum" sz="quarter" idx="12"/>
          </p:nvPr>
        </p:nvSpPr>
        <p:spPr>
          <a:ln/>
        </p:spPr>
        <p:txBody>
          <a:bodyPr/>
          <a:lstStyle>
            <a:lvl1pPr>
              <a:defRPr/>
            </a:lvl1pPr>
          </a:lstStyle>
          <a:p>
            <a:pPr>
              <a:defRPr/>
            </a:pPr>
            <a:fld id="{6B9836D1-92CC-4337-B078-C9FC46E8FAE6}" type="slidenum">
              <a:rPr lang="en-US" altLang="en-US"/>
              <a:pPr>
                <a:defRPr/>
              </a:pPr>
              <a:t>‹#›</a:t>
            </a:fld>
            <a:endParaRPr lang="en-US" altLang="en-US"/>
          </a:p>
        </p:txBody>
      </p:sp>
    </p:spTree>
    <p:extLst>
      <p:ext uri="{BB962C8B-B14F-4D97-AF65-F5344CB8AC3E}">
        <p14:creationId xmlns:p14="http://schemas.microsoft.com/office/powerpoint/2010/main" val="1667518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AEA33C-1942-4C18-95D6-40DF040C90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9854CB-EE3C-4A62-9131-72093D224F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A643FE-322D-461C-BB9E-7943FB2655A2}"/>
              </a:ext>
            </a:extLst>
          </p:cNvPr>
          <p:cNvSpPr>
            <a:spLocks noGrp="1" noChangeArrowheads="1"/>
          </p:cNvSpPr>
          <p:nvPr>
            <p:ph type="sldNum" sz="quarter" idx="12"/>
          </p:nvPr>
        </p:nvSpPr>
        <p:spPr>
          <a:ln/>
        </p:spPr>
        <p:txBody>
          <a:bodyPr/>
          <a:lstStyle>
            <a:lvl1pPr>
              <a:defRPr/>
            </a:lvl1pPr>
          </a:lstStyle>
          <a:p>
            <a:pPr>
              <a:defRPr/>
            </a:pPr>
            <a:fld id="{9DABC8B0-E52B-446A-A027-31ADE4525BED}" type="slidenum">
              <a:rPr lang="en-US" altLang="en-US"/>
              <a:pPr>
                <a:defRPr/>
              </a:pPr>
              <a:t>‹#›</a:t>
            </a:fld>
            <a:endParaRPr lang="en-US" altLang="en-US"/>
          </a:p>
        </p:txBody>
      </p:sp>
    </p:spTree>
    <p:extLst>
      <p:ext uri="{BB962C8B-B14F-4D97-AF65-F5344CB8AC3E}">
        <p14:creationId xmlns:p14="http://schemas.microsoft.com/office/powerpoint/2010/main" val="546065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69E25C-342E-469E-904D-A173B09D46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511A0A-233B-42F8-9989-0D2DAB56EC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5C4CEB-C540-478A-A2DA-EDD32CC1AD15}"/>
              </a:ext>
            </a:extLst>
          </p:cNvPr>
          <p:cNvSpPr>
            <a:spLocks noGrp="1" noChangeArrowheads="1"/>
          </p:cNvSpPr>
          <p:nvPr>
            <p:ph type="sldNum" sz="quarter" idx="12"/>
          </p:nvPr>
        </p:nvSpPr>
        <p:spPr>
          <a:ln/>
        </p:spPr>
        <p:txBody>
          <a:bodyPr/>
          <a:lstStyle>
            <a:lvl1pPr>
              <a:defRPr/>
            </a:lvl1pPr>
          </a:lstStyle>
          <a:p>
            <a:pPr>
              <a:defRPr/>
            </a:pPr>
            <a:fld id="{3689E1D7-054F-40CE-A5FB-D4ECA844B868}" type="slidenum">
              <a:rPr lang="en-US" altLang="en-US"/>
              <a:pPr>
                <a:defRPr/>
              </a:pPr>
              <a:t>‹#›</a:t>
            </a:fld>
            <a:endParaRPr lang="en-US" altLang="en-US"/>
          </a:p>
        </p:txBody>
      </p:sp>
    </p:spTree>
    <p:extLst>
      <p:ext uri="{BB962C8B-B14F-4D97-AF65-F5344CB8AC3E}">
        <p14:creationId xmlns:p14="http://schemas.microsoft.com/office/powerpoint/2010/main" val="304038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16C962-7751-4095-997A-12E516D31A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5D3C49-714F-4969-A3A9-E6DEDEAB5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58F606-B246-45D3-B59B-EDAFAF7BCF18}"/>
              </a:ext>
            </a:extLst>
          </p:cNvPr>
          <p:cNvSpPr>
            <a:spLocks noGrp="1" noChangeArrowheads="1"/>
          </p:cNvSpPr>
          <p:nvPr>
            <p:ph type="sldNum" sz="quarter" idx="12"/>
          </p:nvPr>
        </p:nvSpPr>
        <p:spPr>
          <a:ln/>
        </p:spPr>
        <p:txBody>
          <a:bodyPr/>
          <a:lstStyle>
            <a:lvl1pPr>
              <a:defRPr/>
            </a:lvl1pPr>
          </a:lstStyle>
          <a:p>
            <a:pPr>
              <a:defRPr/>
            </a:pPr>
            <a:fld id="{B9C425D8-0BAD-4BCA-A25D-F32A04457CFF}" type="slidenum">
              <a:rPr lang="en-US" altLang="en-US"/>
              <a:pPr>
                <a:defRPr/>
              </a:pPr>
              <a:t>‹#›</a:t>
            </a:fld>
            <a:endParaRPr lang="en-US" altLang="en-US"/>
          </a:p>
        </p:txBody>
      </p:sp>
    </p:spTree>
    <p:extLst>
      <p:ext uri="{BB962C8B-B14F-4D97-AF65-F5344CB8AC3E}">
        <p14:creationId xmlns:p14="http://schemas.microsoft.com/office/powerpoint/2010/main" val="396610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1230FB-F561-4D94-AE43-6130BB3967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AC700E-F166-42E4-964A-649378853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DA9D23-491F-4422-BBD3-A8D5F8566942}"/>
              </a:ext>
            </a:extLst>
          </p:cNvPr>
          <p:cNvSpPr>
            <a:spLocks noGrp="1" noChangeArrowheads="1"/>
          </p:cNvSpPr>
          <p:nvPr>
            <p:ph type="sldNum" sz="quarter" idx="12"/>
          </p:nvPr>
        </p:nvSpPr>
        <p:spPr>
          <a:ln/>
        </p:spPr>
        <p:txBody>
          <a:bodyPr/>
          <a:lstStyle>
            <a:lvl1pPr>
              <a:defRPr/>
            </a:lvl1pPr>
          </a:lstStyle>
          <a:p>
            <a:pPr>
              <a:defRPr/>
            </a:pPr>
            <a:fld id="{FF2BEF00-AE9B-4D76-A8FE-DE330CFABF11}" type="slidenum">
              <a:rPr lang="en-US" altLang="en-US"/>
              <a:pPr>
                <a:defRPr/>
              </a:pPr>
              <a:t>‹#›</a:t>
            </a:fld>
            <a:endParaRPr lang="en-US" altLang="en-US"/>
          </a:p>
        </p:txBody>
      </p:sp>
    </p:spTree>
    <p:extLst>
      <p:ext uri="{BB962C8B-B14F-4D97-AF65-F5344CB8AC3E}">
        <p14:creationId xmlns:p14="http://schemas.microsoft.com/office/powerpoint/2010/main" val="221222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9163"/>
            <a:ext cx="4038600" cy="510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9163"/>
            <a:ext cx="4038600" cy="510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B7D3A1-7D5B-43BD-B0CA-9EF4504AF0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893A61-A6D5-4548-B44F-DDCD6FE0EF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C35BAF-60CF-46C9-8FA6-DE1C632EFA08}"/>
              </a:ext>
            </a:extLst>
          </p:cNvPr>
          <p:cNvSpPr>
            <a:spLocks noGrp="1" noChangeArrowheads="1"/>
          </p:cNvSpPr>
          <p:nvPr>
            <p:ph type="sldNum" sz="quarter" idx="12"/>
          </p:nvPr>
        </p:nvSpPr>
        <p:spPr>
          <a:ln/>
        </p:spPr>
        <p:txBody>
          <a:bodyPr/>
          <a:lstStyle>
            <a:lvl1pPr>
              <a:defRPr/>
            </a:lvl1pPr>
          </a:lstStyle>
          <a:p>
            <a:pPr>
              <a:defRPr/>
            </a:pPr>
            <a:fld id="{1ED0E7C2-4543-4796-A760-79F9F6424AEE}" type="slidenum">
              <a:rPr lang="en-US" altLang="en-US"/>
              <a:pPr>
                <a:defRPr/>
              </a:pPr>
              <a:t>‹#›</a:t>
            </a:fld>
            <a:endParaRPr lang="en-US" altLang="en-US"/>
          </a:p>
        </p:txBody>
      </p:sp>
    </p:spTree>
    <p:extLst>
      <p:ext uri="{BB962C8B-B14F-4D97-AF65-F5344CB8AC3E}">
        <p14:creationId xmlns:p14="http://schemas.microsoft.com/office/powerpoint/2010/main" val="308942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ADCBB6E-455D-4BDB-9CCB-B131E944709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FEF2453-B950-4859-824B-2F3BEA11F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31002C-18CD-4CB6-BDD9-88CD246F8981}"/>
              </a:ext>
            </a:extLst>
          </p:cNvPr>
          <p:cNvSpPr>
            <a:spLocks noGrp="1" noChangeArrowheads="1"/>
          </p:cNvSpPr>
          <p:nvPr>
            <p:ph type="sldNum" sz="quarter" idx="12"/>
          </p:nvPr>
        </p:nvSpPr>
        <p:spPr>
          <a:ln/>
        </p:spPr>
        <p:txBody>
          <a:bodyPr/>
          <a:lstStyle>
            <a:lvl1pPr>
              <a:defRPr/>
            </a:lvl1pPr>
          </a:lstStyle>
          <a:p>
            <a:pPr>
              <a:defRPr/>
            </a:pPr>
            <a:fld id="{BD1B6981-D72A-4E5D-A7A0-CCFBA1071127}" type="slidenum">
              <a:rPr lang="en-US" altLang="en-US"/>
              <a:pPr>
                <a:defRPr/>
              </a:pPr>
              <a:t>‹#›</a:t>
            </a:fld>
            <a:endParaRPr lang="en-US" altLang="en-US"/>
          </a:p>
        </p:txBody>
      </p:sp>
    </p:spTree>
    <p:extLst>
      <p:ext uri="{BB962C8B-B14F-4D97-AF65-F5344CB8AC3E}">
        <p14:creationId xmlns:p14="http://schemas.microsoft.com/office/powerpoint/2010/main" val="20716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9223E5-934F-4150-81D0-A1E54BED40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EA6A9A-04A7-4E11-8A0D-538BE33681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A33FB3-7D08-48FD-927D-C12737B2D1A9}"/>
              </a:ext>
            </a:extLst>
          </p:cNvPr>
          <p:cNvSpPr>
            <a:spLocks noGrp="1" noChangeArrowheads="1"/>
          </p:cNvSpPr>
          <p:nvPr>
            <p:ph type="sldNum" sz="quarter" idx="12"/>
          </p:nvPr>
        </p:nvSpPr>
        <p:spPr>
          <a:ln/>
        </p:spPr>
        <p:txBody>
          <a:bodyPr/>
          <a:lstStyle>
            <a:lvl1pPr>
              <a:defRPr/>
            </a:lvl1pPr>
          </a:lstStyle>
          <a:p>
            <a:pPr>
              <a:defRPr/>
            </a:pPr>
            <a:fld id="{F7AB8550-2767-4A7C-9FC4-92D15A79FD6D}" type="slidenum">
              <a:rPr lang="en-US" altLang="en-US"/>
              <a:pPr>
                <a:defRPr/>
              </a:pPr>
              <a:t>‹#›</a:t>
            </a:fld>
            <a:endParaRPr lang="en-US" altLang="en-US"/>
          </a:p>
        </p:txBody>
      </p:sp>
    </p:spTree>
    <p:extLst>
      <p:ext uri="{BB962C8B-B14F-4D97-AF65-F5344CB8AC3E}">
        <p14:creationId xmlns:p14="http://schemas.microsoft.com/office/powerpoint/2010/main" val="407841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D14CD2-12E0-4EEE-9FB9-F83B2359ED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DB7704D-065E-41BD-AF06-9AB4C694C3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B68200C-754B-4181-95A0-401CD1366DA1}"/>
              </a:ext>
            </a:extLst>
          </p:cNvPr>
          <p:cNvSpPr>
            <a:spLocks noGrp="1" noChangeArrowheads="1"/>
          </p:cNvSpPr>
          <p:nvPr>
            <p:ph type="sldNum" sz="quarter" idx="12"/>
          </p:nvPr>
        </p:nvSpPr>
        <p:spPr>
          <a:ln/>
        </p:spPr>
        <p:txBody>
          <a:bodyPr/>
          <a:lstStyle>
            <a:lvl1pPr>
              <a:defRPr/>
            </a:lvl1pPr>
          </a:lstStyle>
          <a:p>
            <a:pPr>
              <a:defRPr/>
            </a:pPr>
            <a:fld id="{123945BF-4271-422C-8B08-AFA5CE300800}" type="slidenum">
              <a:rPr lang="en-US" altLang="en-US"/>
              <a:pPr>
                <a:defRPr/>
              </a:pPr>
              <a:t>‹#›</a:t>
            </a:fld>
            <a:endParaRPr lang="en-US" altLang="en-US"/>
          </a:p>
        </p:txBody>
      </p:sp>
    </p:spTree>
    <p:extLst>
      <p:ext uri="{BB962C8B-B14F-4D97-AF65-F5344CB8AC3E}">
        <p14:creationId xmlns:p14="http://schemas.microsoft.com/office/powerpoint/2010/main" val="260820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9947DA-CE5F-4ABF-AFEC-C8CBEB65A4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378ED9-7FF7-45E5-A904-9783814383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08AF20-49B8-4E60-A30B-3B2C2B424BFF}"/>
              </a:ext>
            </a:extLst>
          </p:cNvPr>
          <p:cNvSpPr>
            <a:spLocks noGrp="1" noChangeArrowheads="1"/>
          </p:cNvSpPr>
          <p:nvPr>
            <p:ph type="sldNum" sz="quarter" idx="12"/>
          </p:nvPr>
        </p:nvSpPr>
        <p:spPr>
          <a:ln/>
        </p:spPr>
        <p:txBody>
          <a:bodyPr/>
          <a:lstStyle>
            <a:lvl1pPr>
              <a:defRPr/>
            </a:lvl1pPr>
          </a:lstStyle>
          <a:p>
            <a:pPr>
              <a:defRPr/>
            </a:pPr>
            <a:fld id="{EC5DD02A-8404-4660-9184-45AAC7C47AD0}" type="slidenum">
              <a:rPr lang="en-US" altLang="en-US"/>
              <a:pPr>
                <a:defRPr/>
              </a:pPr>
              <a:t>‹#›</a:t>
            </a:fld>
            <a:endParaRPr lang="en-US" altLang="en-US"/>
          </a:p>
        </p:txBody>
      </p:sp>
    </p:spTree>
    <p:extLst>
      <p:ext uri="{BB962C8B-B14F-4D97-AF65-F5344CB8AC3E}">
        <p14:creationId xmlns:p14="http://schemas.microsoft.com/office/powerpoint/2010/main" val="390350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A46A29-5D85-49C1-9983-44DB06D24B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47BFC9-9CC7-48E1-A802-FB0DC56CD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0F15E5-4740-41A7-8249-6D74E03A346B}"/>
              </a:ext>
            </a:extLst>
          </p:cNvPr>
          <p:cNvSpPr>
            <a:spLocks noGrp="1" noChangeArrowheads="1"/>
          </p:cNvSpPr>
          <p:nvPr>
            <p:ph type="sldNum" sz="quarter" idx="12"/>
          </p:nvPr>
        </p:nvSpPr>
        <p:spPr>
          <a:ln/>
        </p:spPr>
        <p:txBody>
          <a:bodyPr/>
          <a:lstStyle>
            <a:lvl1pPr>
              <a:defRPr/>
            </a:lvl1pPr>
          </a:lstStyle>
          <a:p>
            <a:pPr>
              <a:defRPr/>
            </a:pPr>
            <a:fld id="{086C2C59-0792-416C-ABF0-8558E226D7D2}" type="slidenum">
              <a:rPr lang="en-US" altLang="en-US"/>
              <a:pPr>
                <a:defRPr/>
              </a:pPr>
              <a:t>‹#›</a:t>
            </a:fld>
            <a:endParaRPr lang="en-US" altLang="en-US"/>
          </a:p>
        </p:txBody>
      </p:sp>
    </p:spTree>
    <p:extLst>
      <p:ext uri="{BB962C8B-B14F-4D97-AF65-F5344CB8AC3E}">
        <p14:creationId xmlns:p14="http://schemas.microsoft.com/office/powerpoint/2010/main" val="406304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50783B15-7EB5-41E9-B9DF-A24EF88344A3}"/>
              </a:ext>
            </a:extLst>
          </p:cNvPr>
          <p:cNvSpPr>
            <a:spLocks noChangeArrowheads="1"/>
          </p:cNvSpPr>
          <p:nvPr/>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 name="Rectangle 11">
            <a:extLst>
              <a:ext uri="{FF2B5EF4-FFF2-40B4-BE49-F238E27FC236}">
                <a16:creationId xmlns:a16="http://schemas.microsoft.com/office/drawing/2014/main" id="{8F5823C5-6CDD-430A-A476-BE1C270F63EF}"/>
              </a:ext>
            </a:extLst>
          </p:cNvPr>
          <p:cNvSpPr>
            <a:spLocks noChangeArrowheads="1"/>
          </p:cNvSpPr>
          <p:nvPr/>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8" name="Rectangle 2">
            <a:extLst>
              <a:ext uri="{FF2B5EF4-FFF2-40B4-BE49-F238E27FC236}">
                <a16:creationId xmlns:a16="http://schemas.microsoft.com/office/drawing/2014/main" id="{91B08AEC-2C1F-4A2D-AF82-61A36C476016}"/>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EA62621F-98E6-44D4-89DA-D719A5B1B848}"/>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A369329-C973-4788-B321-0B8B99F1C5B0}"/>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746B6A53-1E8C-4AE8-9D21-30D3C3D0490C}"/>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B0417E2-1A74-4291-BAEC-2CE4940AA776}"/>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209F92B-DC2C-4547-9020-645C5F516B3C}" type="slidenum">
              <a:rPr lang="en-US" altLang="en-US"/>
              <a:pPr>
                <a:defRPr/>
              </a:pPr>
              <a:t>‹#›</a:t>
            </a:fld>
            <a:endParaRPr lang="en-US" altLang="en-US"/>
          </a:p>
        </p:txBody>
      </p:sp>
      <p:sp>
        <p:nvSpPr>
          <p:cNvPr id="1033" name="Text Box 10">
            <a:extLst>
              <a:ext uri="{FF2B5EF4-FFF2-40B4-BE49-F238E27FC236}">
                <a16:creationId xmlns:a16="http://schemas.microsoft.com/office/drawing/2014/main" id="{B2D5DD95-BCCB-45A5-A20D-6B0694FD2F63}"/>
              </a:ext>
            </a:extLst>
          </p:cNvPr>
          <p:cNvSpPr txBox="1">
            <a:spLocks noChangeArrowheads="1"/>
          </p:cNvSpPr>
          <p:nvPr/>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034" name="Picture 14" descr="K:\ART\eeri_logo_3D-color_hirez.jpg">
            <a:extLst>
              <a:ext uri="{FF2B5EF4-FFF2-40B4-BE49-F238E27FC236}">
                <a16:creationId xmlns:a16="http://schemas.microsoft.com/office/drawing/2014/main" id="{F4C4F2B7-853A-4F8C-91EA-D8D42688F6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Line 15">
            <a:extLst>
              <a:ext uri="{FF2B5EF4-FFF2-40B4-BE49-F238E27FC236}">
                <a16:creationId xmlns:a16="http://schemas.microsoft.com/office/drawing/2014/main" id="{DD21EB10-8AAC-4CB8-B25E-E95CA2B37C61}"/>
              </a:ext>
            </a:extLst>
          </p:cNvPr>
          <p:cNvSpPr>
            <a:spLocks noChangeShapeType="1"/>
          </p:cNvSpPr>
          <p:nvPr/>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2"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354B6D9-BF04-4AE5-83F7-7EE4D4F382E0}"/>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0243" name="Rectangle 11">
            <a:extLst>
              <a:ext uri="{FF2B5EF4-FFF2-40B4-BE49-F238E27FC236}">
                <a16:creationId xmlns:a16="http://schemas.microsoft.com/office/drawing/2014/main" id="{B279C953-4E6F-431F-B36C-6B064B00ADE9}"/>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0244" name="Rectangle 2">
            <a:extLst>
              <a:ext uri="{FF2B5EF4-FFF2-40B4-BE49-F238E27FC236}">
                <a16:creationId xmlns:a16="http://schemas.microsoft.com/office/drawing/2014/main" id="{C5644D84-A188-4BB8-A8E2-51938969F813}"/>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5" name="Rectangle 3">
            <a:extLst>
              <a:ext uri="{FF2B5EF4-FFF2-40B4-BE49-F238E27FC236}">
                <a16:creationId xmlns:a16="http://schemas.microsoft.com/office/drawing/2014/main" id="{F2F7D54C-3B54-4663-8D45-A1BC8BC52458}"/>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1B15FE9-E69F-4F80-B5CF-C72CF9BC7D67}"/>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C6FA6A4C-1754-4F63-A873-B2FEF7DBEA31}"/>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6C135E5-D9A2-45E9-AC6D-7BAF67F0D2F4}"/>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1C7C39BA-3DD1-4FA9-908F-1D30171827FC}" type="slidenum">
              <a:rPr lang="en-US" altLang="en-US"/>
              <a:pPr>
                <a:defRPr/>
              </a:pPr>
              <a:t>‹#›</a:t>
            </a:fld>
            <a:endParaRPr lang="en-US" altLang="en-US"/>
          </a:p>
        </p:txBody>
      </p:sp>
      <p:sp>
        <p:nvSpPr>
          <p:cNvPr id="10249" name="Text Box 10">
            <a:extLst>
              <a:ext uri="{FF2B5EF4-FFF2-40B4-BE49-F238E27FC236}">
                <a16:creationId xmlns:a16="http://schemas.microsoft.com/office/drawing/2014/main" id="{7457FD9D-BFB7-4382-A55F-477D75719011}"/>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0250" name="Picture 14" descr="K:\ART\eeri_logo_3D-color_hirez.jpg">
            <a:extLst>
              <a:ext uri="{FF2B5EF4-FFF2-40B4-BE49-F238E27FC236}">
                <a16:creationId xmlns:a16="http://schemas.microsoft.com/office/drawing/2014/main" id="{8DDDD40E-DD83-4C84-BD2E-07DA9FA61A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Line 15">
            <a:extLst>
              <a:ext uri="{FF2B5EF4-FFF2-40B4-BE49-F238E27FC236}">
                <a16:creationId xmlns:a16="http://schemas.microsoft.com/office/drawing/2014/main" id="{6A40169D-6623-4435-9307-F695CF138FFE}"/>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6"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997143E-099B-4999-97C7-4B7B0B0AB795}"/>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1267" name="Rectangle 11">
            <a:extLst>
              <a:ext uri="{FF2B5EF4-FFF2-40B4-BE49-F238E27FC236}">
                <a16:creationId xmlns:a16="http://schemas.microsoft.com/office/drawing/2014/main" id="{728703E2-886C-41B7-8A03-3A6EA2B7BAD0}"/>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1268" name="Rectangle 2">
            <a:extLst>
              <a:ext uri="{FF2B5EF4-FFF2-40B4-BE49-F238E27FC236}">
                <a16:creationId xmlns:a16="http://schemas.microsoft.com/office/drawing/2014/main" id="{BA6072C7-2BC3-47E6-9016-401C2B70FB66}"/>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9" name="Rectangle 3">
            <a:extLst>
              <a:ext uri="{FF2B5EF4-FFF2-40B4-BE49-F238E27FC236}">
                <a16:creationId xmlns:a16="http://schemas.microsoft.com/office/drawing/2014/main" id="{9B2165E9-DDCB-4723-BC67-F3E921ADA832}"/>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1E6691A-79C9-4148-A360-AA67FCE1B9A6}"/>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F92CA909-50AD-4B37-B8E7-F81A3B2B1431}"/>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5286A6B-914E-4451-8951-B37A05B64898}"/>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B21D48F-F96B-40B1-AD88-16A4A54D72E0}" type="slidenum">
              <a:rPr lang="en-US" altLang="en-US"/>
              <a:pPr>
                <a:defRPr/>
              </a:pPr>
              <a:t>‹#›</a:t>
            </a:fld>
            <a:endParaRPr lang="en-US" altLang="en-US"/>
          </a:p>
        </p:txBody>
      </p:sp>
      <p:sp>
        <p:nvSpPr>
          <p:cNvPr id="11273" name="Text Box 10">
            <a:extLst>
              <a:ext uri="{FF2B5EF4-FFF2-40B4-BE49-F238E27FC236}">
                <a16:creationId xmlns:a16="http://schemas.microsoft.com/office/drawing/2014/main" id="{FA7EDFA4-F085-42EC-AD60-884C3E866C7C}"/>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1274" name="Picture 14" descr="K:\ART\eeri_logo_3D-color_hirez.jpg">
            <a:extLst>
              <a:ext uri="{FF2B5EF4-FFF2-40B4-BE49-F238E27FC236}">
                <a16:creationId xmlns:a16="http://schemas.microsoft.com/office/drawing/2014/main" id="{0DA9577C-D227-4A6E-B12D-BE756841C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Line 15">
            <a:extLst>
              <a:ext uri="{FF2B5EF4-FFF2-40B4-BE49-F238E27FC236}">
                <a16:creationId xmlns:a16="http://schemas.microsoft.com/office/drawing/2014/main" id="{F4B939C1-79A4-421D-ADF3-9EC66CECFF46}"/>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B7E92B9-71E1-49A3-8F2E-335399D16E54}"/>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2291" name="Rectangle 11">
            <a:extLst>
              <a:ext uri="{FF2B5EF4-FFF2-40B4-BE49-F238E27FC236}">
                <a16:creationId xmlns:a16="http://schemas.microsoft.com/office/drawing/2014/main" id="{B0CF9044-A16F-4C42-99FC-BF37E0D9E606}"/>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2292" name="Rectangle 2">
            <a:extLst>
              <a:ext uri="{FF2B5EF4-FFF2-40B4-BE49-F238E27FC236}">
                <a16:creationId xmlns:a16="http://schemas.microsoft.com/office/drawing/2014/main" id="{23D54588-E479-47A2-9EB1-2AA83706C362}"/>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3" name="Rectangle 3">
            <a:extLst>
              <a:ext uri="{FF2B5EF4-FFF2-40B4-BE49-F238E27FC236}">
                <a16:creationId xmlns:a16="http://schemas.microsoft.com/office/drawing/2014/main" id="{412EE906-D043-49B5-A649-560542962C79}"/>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0B0E6F2-02AE-45B9-A2CA-5A36FE1B40DD}"/>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6767374E-7925-4D13-8B19-747BC75BABAE}"/>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5DF209D-5FDB-4177-9E55-6452FFD32EBF}"/>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2D51616-9485-4261-9F09-AAF75174ADC2}" type="slidenum">
              <a:rPr lang="en-US" altLang="en-US"/>
              <a:pPr>
                <a:defRPr/>
              </a:pPr>
              <a:t>‹#›</a:t>
            </a:fld>
            <a:endParaRPr lang="en-US" altLang="en-US"/>
          </a:p>
        </p:txBody>
      </p:sp>
      <p:sp>
        <p:nvSpPr>
          <p:cNvPr id="12297" name="Text Box 10">
            <a:extLst>
              <a:ext uri="{FF2B5EF4-FFF2-40B4-BE49-F238E27FC236}">
                <a16:creationId xmlns:a16="http://schemas.microsoft.com/office/drawing/2014/main" id="{24CA624E-1ED6-4CA0-9BBE-AB171B2D2D49}"/>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2298" name="Picture 14" descr="K:\ART\eeri_logo_3D-color_hirez.jpg">
            <a:extLst>
              <a:ext uri="{FF2B5EF4-FFF2-40B4-BE49-F238E27FC236}">
                <a16:creationId xmlns:a16="http://schemas.microsoft.com/office/drawing/2014/main" id="{C54E8A52-C31D-439F-8891-B3BBBBB61C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Line 15">
            <a:extLst>
              <a:ext uri="{FF2B5EF4-FFF2-40B4-BE49-F238E27FC236}">
                <a16:creationId xmlns:a16="http://schemas.microsoft.com/office/drawing/2014/main" id="{EE5C113E-EB7C-489A-BD58-823555B1586F}"/>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5BB6D9D-C924-4D71-AAB6-C84BC91FB91A}"/>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3315" name="Rectangle 11">
            <a:extLst>
              <a:ext uri="{FF2B5EF4-FFF2-40B4-BE49-F238E27FC236}">
                <a16:creationId xmlns:a16="http://schemas.microsoft.com/office/drawing/2014/main" id="{2EEFBCF6-BC9A-460F-8983-A9CC37106F4E}"/>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3316" name="Rectangle 2">
            <a:extLst>
              <a:ext uri="{FF2B5EF4-FFF2-40B4-BE49-F238E27FC236}">
                <a16:creationId xmlns:a16="http://schemas.microsoft.com/office/drawing/2014/main" id="{88593CED-B6E7-4C80-89AA-C01F3DB5EA04}"/>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7" name="Rectangle 3">
            <a:extLst>
              <a:ext uri="{FF2B5EF4-FFF2-40B4-BE49-F238E27FC236}">
                <a16:creationId xmlns:a16="http://schemas.microsoft.com/office/drawing/2014/main" id="{C7A1EB1A-8FAC-4389-8E2B-B96F45F4FF99}"/>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33EE617-2985-484B-A1C7-0185DBBCD906}"/>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D079E10F-8929-490F-A93E-D0FDECE5540C}"/>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B937C2E-25DE-41AC-A210-69BED35C7971}"/>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7AB6C08A-3D63-46A4-B682-BF12CCE13192}" type="slidenum">
              <a:rPr lang="en-US" altLang="en-US"/>
              <a:pPr>
                <a:defRPr/>
              </a:pPr>
              <a:t>‹#›</a:t>
            </a:fld>
            <a:endParaRPr lang="en-US" altLang="en-US"/>
          </a:p>
        </p:txBody>
      </p:sp>
      <p:sp>
        <p:nvSpPr>
          <p:cNvPr id="13321" name="Text Box 10">
            <a:extLst>
              <a:ext uri="{FF2B5EF4-FFF2-40B4-BE49-F238E27FC236}">
                <a16:creationId xmlns:a16="http://schemas.microsoft.com/office/drawing/2014/main" id="{82C42134-EBE9-43E3-889D-08763E684648}"/>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3322" name="Picture 14" descr="K:\ART\eeri_logo_3D-color_hirez.jpg">
            <a:extLst>
              <a:ext uri="{FF2B5EF4-FFF2-40B4-BE49-F238E27FC236}">
                <a16:creationId xmlns:a16="http://schemas.microsoft.com/office/drawing/2014/main" id="{92724E4D-D778-46BD-B59E-F25A6FC927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Line 15">
            <a:extLst>
              <a:ext uri="{FF2B5EF4-FFF2-40B4-BE49-F238E27FC236}">
                <a16:creationId xmlns:a16="http://schemas.microsoft.com/office/drawing/2014/main" id="{386AF8CF-EC94-4529-A007-1DF06862BCEB}"/>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CBDFDF9-933E-443E-866C-56EF3A9E50D7}"/>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4339" name="Rectangle 11">
            <a:extLst>
              <a:ext uri="{FF2B5EF4-FFF2-40B4-BE49-F238E27FC236}">
                <a16:creationId xmlns:a16="http://schemas.microsoft.com/office/drawing/2014/main" id="{4335FC24-83DF-4FAE-B615-B0491572A20B}"/>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4340" name="Rectangle 2">
            <a:extLst>
              <a:ext uri="{FF2B5EF4-FFF2-40B4-BE49-F238E27FC236}">
                <a16:creationId xmlns:a16="http://schemas.microsoft.com/office/drawing/2014/main" id="{43E4775F-DC8F-4A50-A7E9-46F788FD660E}"/>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41" name="Rectangle 3">
            <a:extLst>
              <a:ext uri="{FF2B5EF4-FFF2-40B4-BE49-F238E27FC236}">
                <a16:creationId xmlns:a16="http://schemas.microsoft.com/office/drawing/2014/main" id="{108A6738-EB8F-40A1-8DCF-F46B8406BF9C}"/>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6AAE4688-2DB9-4FAB-8036-C3EEF31A42E5}"/>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C18DFF91-7360-4EB1-AF7B-E151B04FDC15}"/>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0654615-5AD3-45DE-BD8F-2B0267F6155C}"/>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8E14C931-5217-45DD-8574-6AD5AC0D757C}" type="slidenum">
              <a:rPr lang="en-US" altLang="en-US"/>
              <a:pPr>
                <a:defRPr/>
              </a:pPr>
              <a:t>‹#›</a:t>
            </a:fld>
            <a:endParaRPr lang="en-US" altLang="en-US"/>
          </a:p>
        </p:txBody>
      </p:sp>
      <p:sp>
        <p:nvSpPr>
          <p:cNvPr id="14345" name="Text Box 10">
            <a:extLst>
              <a:ext uri="{FF2B5EF4-FFF2-40B4-BE49-F238E27FC236}">
                <a16:creationId xmlns:a16="http://schemas.microsoft.com/office/drawing/2014/main" id="{0B59A0FA-3FFD-4255-9D43-59E39C7FE8C2}"/>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4346" name="Picture 14" descr="K:\ART\eeri_logo_3D-color_hirez.jpg">
            <a:extLst>
              <a:ext uri="{FF2B5EF4-FFF2-40B4-BE49-F238E27FC236}">
                <a16:creationId xmlns:a16="http://schemas.microsoft.com/office/drawing/2014/main" id="{595DC9C9-F534-476A-9B73-934AC47CEF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Line 15">
            <a:extLst>
              <a:ext uri="{FF2B5EF4-FFF2-40B4-BE49-F238E27FC236}">
                <a16:creationId xmlns:a16="http://schemas.microsoft.com/office/drawing/2014/main" id="{3081B034-6FAF-471F-9B13-442687418BF8}"/>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B9C3EBE-2FF6-46C6-9519-448809B7872B}"/>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5363" name="Rectangle 11">
            <a:extLst>
              <a:ext uri="{FF2B5EF4-FFF2-40B4-BE49-F238E27FC236}">
                <a16:creationId xmlns:a16="http://schemas.microsoft.com/office/drawing/2014/main" id="{449BA11D-E5CF-4362-BEC5-487437E1B34F}"/>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5364" name="Rectangle 2">
            <a:extLst>
              <a:ext uri="{FF2B5EF4-FFF2-40B4-BE49-F238E27FC236}">
                <a16:creationId xmlns:a16="http://schemas.microsoft.com/office/drawing/2014/main" id="{8A07E6A0-1A3D-4F44-B707-10A999642001}"/>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5" name="Rectangle 3">
            <a:extLst>
              <a:ext uri="{FF2B5EF4-FFF2-40B4-BE49-F238E27FC236}">
                <a16:creationId xmlns:a16="http://schemas.microsoft.com/office/drawing/2014/main" id="{24CDF7F5-A031-415D-BA17-809E445AC77D}"/>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563B015C-703B-4922-B226-86C228585090}"/>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09306376-1CAB-4B4F-91EF-BB8C90A1A104}"/>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6E69695-1FF7-4450-B606-F55EEAF6A7AD}"/>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7A4D5E62-5C57-4AD5-96C0-A37A12B2644F}" type="slidenum">
              <a:rPr lang="en-US" altLang="en-US"/>
              <a:pPr>
                <a:defRPr/>
              </a:pPr>
              <a:t>‹#›</a:t>
            </a:fld>
            <a:endParaRPr lang="en-US" altLang="en-US"/>
          </a:p>
        </p:txBody>
      </p:sp>
      <p:sp>
        <p:nvSpPr>
          <p:cNvPr id="15369" name="Text Box 10">
            <a:extLst>
              <a:ext uri="{FF2B5EF4-FFF2-40B4-BE49-F238E27FC236}">
                <a16:creationId xmlns:a16="http://schemas.microsoft.com/office/drawing/2014/main" id="{3A3BB0A0-9B73-4F3F-9527-28503C32A15D}"/>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15370" name="Picture 14" descr="K:\ART\eeri_logo_3D-color_hirez.jpg">
            <a:extLst>
              <a:ext uri="{FF2B5EF4-FFF2-40B4-BE49-F238E27FC236}">
                <a16:creationId xmlns:a16="http://schemas.microsoft.com/office/drawing/2014/main" id="{B1689241-202D-4CCE-8D4C-97A24B8DA4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Line 15">
            <a:extLst>
              <a:ext uri="{FF2B5EF4-FFF2-40B4-BE49-F238E27FC236}">
                <a16:creationId xmlns:a16="http://schemas.microsoft.com/office/drawing/2014/main" id="{FBD69498-86B5-4849-8962-B27D0AF71635}"/>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7">
            <a:extLst>
              <a:ext uri="{FF2B5EF4-FFF2-40B4-BE49-F238E27FC236}">
                <a16:creationId xmlns:a16="http://schemas.microsoft.com/office/drawing/2014/main" id="{2F15056C-477D-4108-9B0D-45C425C8D2CA}"/>
              </a:ext>
            </a:extLst>
          </p:cNvPr>
          <p:cNvSpPr>
            <a:spLocks noChangeArrowheads="1"/>
          </p:cNvSpPr>
          <p:nvPr/>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051" name="Rectangle 11">
            <a:extLst>
              <a:ext uri="{FF2B5EF4-FFF2-40B4-BE49-F238E27FC236}">
                <a16:creationId xmlns:a16="http://schemas.microsoft.com/office/drawing/2014/main" id="{AD99B036-4B79-4A3E-B16E-650EEE84997C}"/>
              </a:ext>
            </a:extLst>
          </p:cNvPr>
          <p:cNvSpPr>
            <a:spLocks noChangeArrowheads="1"/>
          </p:cNvSpPr>
          <p:nvPr/>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052" name="Rectangle 2">
            <a:extLst>
              <a:ext uri="{FF2B5EF4-FFF2-40B4-BE49-F238E27FC236}">
                <a16:creationId xmlns:a16="http://schemas.microsoft.com/office/drawing/2014/main" id="{B0569E1B-0198-4ACE-9EDA-6099ED0B3697}"/>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4E367F2A-E244-41BB-B1C1-CAEA0671884E}"/>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E0007E9-C3FC-4889-844E-47A35F453AC3}"/>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B567D28B-2DAF-435E-9F34-9B99807CD87C}"/>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8FAB134-98E1-4F9E-8671-969FE4E50504}"/>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21247CA-85FF-476C-8329-47FF63224312}" type="slidenum">
              <a:rPr lang="en-US" altLang="en-US"/>
              <a:pPr>
                <a:defRPr/>
              </a:pPr>
              <a:t>‹#›</a:t>
            </a:fld>
            <a:endParaRPr lang="en-US" altLang="en-US"/>
          </a:p>
        </p:txBody>
      </p:sp>
      <p:sp>
        <p:nvSpPr>
          <p:cNvPr id="2057" name="Text Box 10">
            <a:extLst>
              <a:ext uri="{FF2B5EF4-FFF2-40B4-BE49-F238E27FC236}">
                <a16:creationId xmlns:a16="http://schemas.microsoft.com/office/drawing/2014/main" id="{62B34320-740C-4B87-BFBF-C2825140E56B}"/>
              </a:ext>
            </a:extLst>
          </p:cNvPr>
          <p:cNvSpPr txBox="1">
            <a:spLocks noChangeArrowheads="1"/>
          </p:cNvSpPr>
          <p:nvPr/>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2058" name="Picture 14" descr="K:\ART\eeri_logo_3D-color_hirez.jpg">
            <a:extLst>
              <a:ext uri="{FF2B5EF4-FFF2-40B4-BE49-F238E27FC236}">
                <a16:creationId xmlns:a16="http://schemas.microsoft.com/office/drawing/2014/main" id="{0124AB90-B850-421E-A581-E941A1557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15">
            <a:extLst>
              <a:ext uri="{FF2B5EF4-FFF2-40B4-BE49-F238E27FC236}">
                <a16:creationId xmlns:a16="http://schemas.microsoft.com/office/drawing/2014/main" id="{F189926D-8E6F-472E-8914-97A4A1BA333B}"/>
              </a:ext>
            </a:extLst>
          </p:cNvPr>
          <p:cNvSpPr>
            <a:spLocks noChangeShapeType="1"/>
          </p:cNvSpPr>
          <p:nvPr/>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6CC4EAC9-9513-4427-B512-300F03C45164}"/>
              </a:ext>
            </a:extLst>
          </p:cNvPr>
          <p:cNvSpPr>
            <a:spLocks noChangeArrowheads="1"/>
          </p:cNvSpPr>
          <p:nvPr/>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3075" name="Rectangle 11">
            <a:extLst>
              <a:ext uri="{FF2B5EF4-FFF2-40B4-BE49-F238E27FC236}">
                <a16:creationId xmlns:a16="http://schemas.microsoft.com/office/drawing/2014/main" id="{1CF371D8-01C8-454E-881F-5FF87DEFCBB2}"/>
              </a:ext>
            </a:extLst>
          </p:cNvPr>
          <p:cNvSpPr>
            <a:spLocks noChangeArrowheads="1"/>
          </p:cNvSpPr>
          <p:nvPr/>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3076" name="Rectangle 2">
            <a:extLst>
              <a:ext uri="{FF2B5EF4-FFF2-40B4-BE49-F238E27FC236}">
                <a16:creationId xmlns:a16="http://schemas.microsoft.com/office/drawing/2014/main" id="{93726616-E642-41D9-8CCB-A4C072CC359C}"/>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C8AEBE0B-35B1-4392-AA5D-E52A0B325B57}"/>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BA5E089B-0856-4B5C-B183-50B84305556B}"/>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5C0DE9E0-79D9-4E44-80EA-E7ADB2FA06A4}"/>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611D1B9-03B8-4314-BAF1-82D6EDF200A9}"/>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B05EB4A-29AA-4A93-A398-07B77CD6F2E3}" type="slidenum">
              <a:rPr lang="en-US" altLang="en-US"/>
              <a:pPr>
                <a:defRPr/>
              </a:pPr>
              <a:t>‹#›</a:t>
            </a:fld>
            <a:endParaRPr lang="en-US" altLang="en-US"/>
          </a:p>
        </p:txBody>
      </p:sp>
      <p:sp>
        <p:nvSpPr>
          <p:cNvPr id="3081" name="Text Box 10">
            <a:extLst>
              <a:ext uri="{FF2B5EF4-FFF2-40B4-BE49-F238E27FC236}">
                <a16:creationId xmlns:a16="http://schemas.microsoft.com/office/drawing/2014/main" id="{C75AAE67-7497-49AC-B173-7A88D8DFA056}"/>
              </a:ext>
            </a:extLst>
          </p:cNvPr>
          <p:cNvSpPr txBox="1">
            <a:spLocks noChangeArrowheads="1"/>
          </p:cNvSpPr>
          <p:nvPr/>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3082" name="Picture 14" descr="K:\ART\eeri_logo_3D-color_hirez.jpg">
            <a:extLst>
              <a:ext uri="{FF2B5EF4-FFF2-40B4-BE49-F238E27FC236}">
                <a16:creationId xmlns:a16="http://schemas.microsoft.com/office/drawing/2014/main" id="{6B5E6752-B1BB-4CA8-8ED5-B15FC7F51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Line 15">
            <a:extLst>
              <a:ext uri="{FF2B5EF4-FFF2-40B4-BE49-F238E27FC236}">
                <a16:creationId xmlns:a16="http://schemas.microsoft.com/office/drawing/2014/main" id="{413C173C-8244-4DC8-8869-5E5B36EB501C}"/>
              </a:ext>
            </a:extLst>
          </p:cNvPr>
          <p:cNvSpPr>
            <a:spLocks noChangeShapeType="1"/>
          </p:cNvSpPr>
          <p:nvPr/>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0"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7BA8E7A-3953-4757-B1C9-1CFE30635645}"/>
              </a:ext>
            </a:extLst>
          </p:cNvPr>
          <p:cNvSpPr>
            <a:spLocks noChangeArrowheads="1"/>
          </p:cNvSpPr>
          <p:nvPr/>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4099" name="Rectangle 11">
            <a:extLst>
              <a:ext uri="{FF2B5EF4-FFF2-40B4-BE49-F238E27FC236}">
                <a16:creationId xmlns:a16="http://schemas.microsoft.com/office/drawing/2014/main" id="{6FD4DC96-2FA3-4C6E-B43D-D47F7CC88622}"/>
              </a:ext>
            </a:extLst>
          </p:cNvPr>
          <p:cNvSpPr>
            <a:spLocks noChangeArrowheads="1"/>
          </p:cNvSpPr>
          <p:nvPr/>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4100" name="Rectangle 2">
            <a:extLst>
              <a:ext uri="{FF2B5EF4-FFF2-40B4-BE49-F238E27FC236}">
                <a16:creationId xmlns:a16="http://schemas.microsoft.com/office/drawing/2014/main" id="{1F320D4D-2F24-4F7C-A132-94F139707CC1}"/>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49A45968-9E11-4B67-AD3F-02AEB1B1BFC2}"/>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5410D91-E931-4D71-BEC5-98FAC6AF0BE4}"/>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FDF50134-B4DC-43D6-A596-20163829D4EA}"/>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127D2AF-6850-4F7A-9A7A-6CA9D638EDA6}"/>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DC6A259-1E7E-49F5-A54B-4111BD3BE744}" type="slidenum">
              <a:rPr lang="en-US" altLang="en-US"/>
              <a:pPr>
                <a:defRPr/>
              </a:pPr>
              <a:t>‹#›</a:t>
            </a:fld>
            <a:endParaRPr lang="en-US" altLang="en-US"/>
          </a:p>
        </p:txBody>
      </p:sp>
      <p:sp>
        <p:nvSpPr>
          <p:cNvPr id="4105" name="Text Box 10">
            <a:extLst>
              <a:ext uri="{FF2B5EF4-FFF2-40B4-BE49-F238E27FC236}">
                <a16:creationId xmlns:a16="http://schemas.microsoft.com/office/drawing/2014/main" id="{998491E4-B946-4F63-A8E7-CA5CE4B3B20A}"/>
              </a:ext>
            </a:extLst>
          </p:cNvPr>
          <p:cNvSpPr txBox="1">
            <a:spLocks noChangeArrowheads="1"/>
          </p:cNvSpPr>
          <p:nvPr/>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4106" name="Picture 14" descr="K:\ART\eeri_logo_3D-color_hirez.jpg">
            <a:extLst>
              <a:ext uri="{FF2B5EF4-FFF2-40B4-BE49-F238E27FC236}">
                <a16:creationId xmlns:a16="http://schemas.microsoft.com/office/drawing/2014/main" id="{160B9071-984D-4870-A31C-0EDB8F107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Line 15">
            <a:extLst>
              <a:ext uri="{FF2B5EF4-FFF2-40B4-BE49-F238E27FC236}">
                <a16:creationId xmlns:a16="http://schemas.microsoft.com/office/drawing/2014/main" id="{D397272B-8FF2-4FEB-AD22-1F2C03A62C22}"/>
              </a:ext>
            </a:extLst>
          </p:cNvPr>
          <p:cNvSpPr>
            <a:spLocks noChangeShapeType="1"/>
          </p:cNvSpPr>
          <p:nvPr/>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6EA7E4B-5622-4937-AF65-68731141866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3B72028-883F-45C8-B00D-5C1243117C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48228" name="Rectangle 4">
            <a:extLst>
              <a:ext uri="{FF2B5EF4-FFF2-40B4-BE49-F238E27FC236}">
                <a16:creationId xmlns:a16="http://schemas.microsoft.com/office/drawing/2014/main" id="{1B72780F-DD01-4791-B9C5-47B795ADEE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US"/>
          </a:p>
        </p:txBody>
      </p:sp>
      <p:sp>
        <p:nvSpPr>
          <p:cNvPr id="948229" name="Rectangle 5">
            <a:extLst>
              <a:ext uri="{FF2B5EF4-FFF2-40B4-BE49-F238E27FC236}">
                <a16:creationId xmlns:a16="http://schemas.microsoft.com/office/drawing/2014/main" id="{6213F149-89A6-41C4-99F4-A02D6F437D2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US"/>
          </a:p>
        </p:txBody>
      </p:sp>
      <p:sp>
        <p:nvSpPr>
          <p:cNvPr id="948230" name="Rectangle 6">
            <a:extLst>
              <a:ext uri="{FF2B5EF4-FFF2-40B4-BE49-F238E27FC236}">
                <a16:creationId xmlns:a16="http://schemas.microsoft.com/office/drawing/2014/main" id="{08B55C65-7D20-452A-B02B-AD26531620B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2CF33381-EA84-4D8B-B354-B5F7644940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BD859F4-9DEF-4F44-B2D6-716CAE35C78F}"/>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147" name="Rectangle 11">
            <a:extLst>
              <a:ext uri="{FF2B5EF4-FFF2-40B4-BE49-F238E27FC236}">
                <a16:creationId xmlns:a16="http://schemas.microsoft.com/office/drawing/2014/main" id="{1ECE7E22-1A04-49CB-9E7C-4B0D31E1A304}"/>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148" name="Rectangle 2">
            <a:extLst>
              <a:ext uri="{FF2B5EF4-FFF2-40B4-BE49-F238E27FC236}">
                <a16:creationId xmlns:a16="http://schemas.microsoft.com/office/drawing/2014/main" id="{32B4BCBA-A77F-4B85-AF6A-FAAA08D2A9FF}"/>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9" name="Rectangle 3">
            <a:extLst>
              <a:ext uri="{FF2B5EF4-FFF2-40B4-BE49-F238E27FC236}">
                <a16:creationId xmlns:a16="http://schemas.microsoft.com/office/drawing/2014/main" id="{32A5B33F-E84C-4D66-AEE5-F65B3F57C472}"/>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7E078A4-1C67-4C9B-9D68-287A2BA74774}"/>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A9C12E55-CE98-4758-81E4-13A9BD860014}"/>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942117D-3830-4F1A-AB57-D0053510AAA3}"/>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16F2D7F2-A68A-4090-8D3B-4C526A3E88C6}" type="slidenum">
              <a:rPr lang="en-US" altLang="en-US"/>
              <a:pPr>
                <a:defRPr/>
              </a:pPr>
              <a:t>‹#›</a:t>
            </a:fld>
            <a:endParaRPr lang="en-US" altLang="en-US"/>
          </a:p>
        </p:txBody>
      </p:sp>
      <p:sp>
        <p:nvSpPr>
          <p:cNvPr id="6153" name="Text Box 10">
            <a:extLst>
              <a:ext uri="{FF2B5EF4-FFF2-40B4-BE49-F238E27FC236}">
                <a16:creationId xmlns:a16="http://schemas.microsoft.com/office/drawing/2014/main" id="{869CB955-51E8-40AB-BCFF-717CBD68BB1C}"/>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6154" name="Picture 14" descr="K:\ART\eeri_logo_3D-color_hirez.jpg">
            <a:extLst>
              <a:ext uri="{FF2B5EF4-FFF2-40B4-BE49-F238E27FC236}">
                <a16:creationId xmlns:a16="http://schemas.microsoft.com/office/drawing/2014/main" id="{E833763B-9E3E-427B-8E94-ACE1D61A7E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Line 15">
            <a:extLst>
              <a:ext uri="{FF2B5EF4-FFF2-40B4-BE49-F238E27FC236}">
                <a16:creationId xmlns:a16="http://schemas.microsoft.com/office/drawing/2014/main" id="{27554730-E1CD-4A03-8E16-E601DCB6124D}"/>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2"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746CDDA-D573-44CF-BE39-55D57114C7CA}"/>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7171" name="Rectangle 11">
            <a:extLst>
              <a:ext uri="{FF2B5EF4-FFF2-40B4-BE49-F238E27FC236}">
                <a16:creationId xmlns:a16="http://schemas.microsoft.com/office/drawing/2014/main" id="{296D4791-C659-400C-BCBF-2D4F79455E2F}"/>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7172" name="Rectangle 2">
            <a:extLst>
              <a:ext uri="{FF2B5EF4-FFF2-40B4-BE49-F238E27FC236}">
                <a16:creationId xmlns:a16="http://schemas.microsoft.com/office/drawing/2014/main" id="{07C20EBE-41E1-4791-B83D-23DFE8BB4173}"/>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3" name="Rectangle 3">
            <a:extLst>
              <a:ext uri="{FF2B5EF4-FFF2-40B4-BE49-F238E27FC236}">
                <a16:creationId xmlns:a16="http://schemas.microsoft.com/office/drawing/2014/main" id="{977E90E2-247A-475C-982D-5F90AA4461C2}"/>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D43D373-70D3-4687-BFF7-E290CC1FD304}"/>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1DBE1F6D-9EF2-4D79-BA20-B4D2CCE21E86}"/>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620FBD5-ED6B-4AE0-AD95-F3D678C73754}"/>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2267595B-08C7-4250-BEAB-4CC680ECF21F}" type="slidenum">
              <a:rPr lang="en-US" altLang="en-US"/>
              <a:pPr>
                <a:defRPr/>
              </a:pPr>
              <a:t>‹#›</a:t>
            </a:fld>
            <a:endParaRPr lang="en-US" altLang="en-US"/>
          </a:p>
        </p:txBody>
      </p:sp>
      <p:sp>
        <p:nvSpPr>
          <p:cNvPr id="7177" name="Text Box 10">
            <a:extLst>
              <a:ext uri="{FF2B5EF4-FFF2-40B4-BE49-F238E27FC236}">
                <a16:creationId xmlns:a16="http://schemas.microsoft.com/office/drawing/2014/main" id="{AD4D394B-59CD-4F9A-B981-E840F327CFC8}"/>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7178" name="Picture 14" descr="K:\ART\eeri_logo_3D-color_hirez.jpg">
            <a:extLst>
              <a:ext uri="{FF2B5EF4-FFF2-40B4-BE49-F238E27FC236}">
                <a16:creationId xmlns:a16="http://schemas.microsoft.com/office/drawing/2014/main" id="{79DAD8B9-90B3-4C8C-8AE7-2A2AE0863F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Line 15">
            <a:extLst>
              <a:ext uri="{FF2B5EF4-FFF2-40B4-BE49-F238E27FC236}">
                <a16:creationId xmlns:a16="http://schemas.microsoft.com/office/drawing/2014/main" id="{371AD8FB-9249-4ABC-8BDB-F5C3BD6AF7E5}"/>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6BA85F8-AB3E-4CD7-8770-C6F1AA19E6AF}"/>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8195" name="Rectangle 11">
            <a:extLst>
              <a:ext uri="{FF2B5EF4-FFF2-40B4-BE49-F238E27FC236}">
                <a16:creationId xmlns:a16="http://schemas.microsoft.com/office/drawing/2014/main" id="{FFCCD2CF-65A2-4DEB-99D8-BBBA310C7EB6}"/>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8196" name="Rectangle 2">
            <a:extLst>
              <a:ext uri="{FF2B5EF4-FFF2-40B4-BE49-F238E27FC236}">
                <a16:creationId xmlns:a16="http://schemas.microsoft.com/office/drawing/2014/main" id="{1CDD70EE-782F-4C0A-8460-195E70333F84}"/>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7" name="Rectangle 3">
            <a:extLst>
              <a:ext uri="{FF2B5EF4-FFF2-40B4-BE49-F238E27FC236}">
                <a16:creationId xmlns:a16="http://schemas.microsoft.com/office/drawing/2014/main" id="{D38974D8-156C-4789-AB95-ED88C19BE0D3}"/>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88ECD66E-6DF1-41FD-9042-FF33A8176AE7}"/>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B251ACE7-A799-4121-A7A0-E987A7681445}"/>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ACE900C-9A8B-47FE-AF71-04DA0571E537}"/>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2040485D-A3B1-4E78-85B1-F9AEE93AB080}" type="slidenum">
              <a:rPr lang="en-US" altLang="en-US"/>
              <a:pPr>
                <a:defRPr/>
              </a:pPr>
              <a:t>‹#›</a:t>
            </a:fld>
            <a:endParaRPr lang="en-US" altLang="en-US"/>
          </a:p>
        </p:txBody>
      </p:sp>
      <p:sp>
        <p:nvSpPr>
          <p:cNvPr id="8201" name="Text Box 10">
            <a:extLst>
              <a:ext uri="{FF2B5EF4-FFF2-40B4-BE49-F238E27FC236}">
                <a16:creationId xmlns:a16="http://schemas.microsoft.com/office/drawing/2014/main" id="{98819456-C91E-41BB-8144-64FDB2BFEB1F}"/>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8202" name="Picture 14" descr="K:\ART\eeri_logo_3D-color_hirez.jpg">
            <a:extLst>
              <a:ext uri="{FF2B5EF4-FFF2-40B4-BE49-F238E27FC236}">
                <a16:creationId xmlns:a16="http://schemas.microsoft.com/office/drawing/2014/main" id="{CB538D50-91CF-48DD-BEC7-37C9A19483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Line 15">
            <a:extLst>
              <a:ext uri="{FF2B5EF4-FFF2-40B4-BE49-F238E27FC236}">
                <a16:creationId xmlns:a16="http://schemas.microsoft.com/office/drawing/2014/main" id="{3F43A71D-BA30-47FB-8B39-AE381C1D01D2}"/>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4"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06EA0E8-D2E1-4287-A28F-23BDC3058B4E}"/>
              </a:ext>
            </a:extLst>
          </p:cNvPr>
          <p:cNvSpPr>
            <a:spLocks noChangeArrowheads="1"/>
          </p:cNvSpPr>
          <p:nvPr userDrawn="1"/>
        </p:nvSpPr>
        <p:spPr bwMode="auto">
          <a:xfrm>
            <a:off x="0" y="685800"/>
            <a:ext cx="9144000" cy="117475"/>
          </a:xfrm>
          <a:prstGeom prst="rect">
            <a:avLst/>
          </a:prstGeom>
          <a:gradFill rotWithShape="0">
            <a:gsLst>
              <a:gs pos="0">
                <a:srgbClr val="A20227"/>
              </a:gs>
              <a:gs pos="100000">
                <a:srgbClr val="4B011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9219" name="Rectangle 11">
            <a:extLst>
              <a:ext uri="{FF2B5EF4-FFF2-40B4-BE49-F238E27FC236}">
                <a16:creationId xmlns:a16="http://schemas.microsoft.com/office/drawing/2014/main" id="{525BB9E0-8F3E-4F48-9BAD-B527E99032C0}"/>
              </a:ext>
            </a:extLst>
          </p:cNvPr>
          <p:cNvSpPr>
            <a:spLocks noChangeArrowheads="1"/>
          </p:cNvSpPr>
          <p:nvPr userDrawn="1"/>
        </p:nvSpPr>
        <p:spPr bwMode="auto">
          <a:xfrm>
            <a:off x="0" y="6046788"/>
            <a:ext cx="9144000" cy="339725"/>
          </a:xfrm>
          <a:prstGeom prst="rect">
            <a:avLst/>
          </a:prstGeom>
          <a:solidFill>
            <a:srgbClr val="C0C0C0"/>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9220" name="Rectangle 2">
            <a:extLst>
              <a:ext uri="{FF2B5EF4-FFF2-40B4-BE49-F238E27FC236}">
                <a16:creationId xmlns:a16="http://schemas.microsoft.com/office/drawing/2014/main" id="{6872D1D0-A773-4832-AE50-64F8D3462E5C}"/>
              </a:ext>
            </a:extLst>
          </p:cNvPr>
          <p:cNvSpPr>
            <a:spLocks noGrp="1" noChangeArrowheads="1"/>
          </p:cNvSpPr>
          <p:nvPr>
            <p:ph type="title"/>
          </p:nvPr>
        </p:nvSpPr>
        <p:spPr bwMode="auto">
          <a:xfrm>
            <a:off x="471488" y="82550"/>
            <a:ext cx="8201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1" name="Rectangle 3">
            <a:extLst>
              <a:ext uri="{FF2B5EF4-FFF2-40B4-BE49-F238E27FC236}">
                <a16:creationId xmlns:a16="http://schemas.microsoft.com/office/drawing/2014/main" id="{FC938EBD-371B-4D2D-945F-5437F0C19A82}"/>
              </a:ext>
            </a:extLst>
          </p:cNvPr>
          <p:cNvSpPr>
            <a:spLocks noGrp="1" noChangeArrowheads="1"/>
          </p:cNvSpPr>
          <p:nvPr>
            <p:ph type="body" idx="1"/>
          </p:nvPr>
        </p:nvSpPr>
        <p:spPr bwMode="auto">
          <a:xfrm>
            <a:off x="457200" y="9191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1681B048-9FD8-4D04-B34B-30ADE7AC4136}"/>
              </a:ext>
            </a:extLst>
          </p:cNvPr>
          <p:cNvSpPr>
            <a:spLocks noGrp="1" noChangeArrowheads="1"/>
          </p:cNvSpPr>
          <p:nvPr>
            <p:ph type="dt" sz="half" idx="2"/>
          </p:nvPr>
        </p:nvSpPr>
        <p:spPr bwMode="auto">
          <a:xfrm>
            <a:off x="457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3" name="Rectangle 5">
            <a:extLst>
              <a:ext uri="{FF2B5EF4-FFF2-40B4-BE49-F238E27FC236}">
                <a16:creationId xmlns:a16="http://schemas.microsoft.com/office/drawing/2014/main" id="{2A39E4FD-C187-4C07-9235-403C80C6AA25}"/>
              </a:ext>
            </a:extLst>
          </p:cNvPr>
          <p:cNvSpPr>
            <a:spLocks noGrp="1" noChangeArrowheads="1"/>
          </p:cNvSpPr>
          <p:nvPr>
            <p:ph type="ftr" sz="quarter" idx="3"/>
          </p:nvPr>
        </p:nvSpPr>
        <p:spPr bwMode="auto">
          <a:xfrm>
            <a:off x="3124200" y="63976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A0C74A6-5C4A-4366-A75E-4E2F8854FD8A}"/>
              </a:ext>
            </a:extLst>
          </p:cNvPr>
          <p:cNvSpPr>
            <a:spLocks noGrp="1" noChangeArrowheads="1"/>
          </p:cNvSpPr>
          <p:nvPr>
            <p:ph type="sldNum" sz="quarter" idx="4"/>
          </p:nvPr>
        </p:nvSpPr>
        <p:spPr bwMode="auto">
          <a:xfrm>
            <a:off x="6553200" y="63976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FC33887-CF45-4896-BA3E-8C3E47F22481}" type="slidenum">
              <a:rPr lang="en-US" altLang="en-US"/>
              <a:pPr>
                <a:defRPr/>
              </a:pPr>
              <a:t>‹#›</a:t>
            </a:fld>
            <a:endParaRPr lang="en-US" altLang="en-US"/>
          </a:p>
        </p:txBody>
      </p:sp>
      <p:sp>
        <p:nvSpPr>
          <p:cNvPr id="9225" name="Text Box 10">
            <a:extLst>
              <a:ext uri="{FF2B5EF4-FFF2-40B4-BE49-F238E27FC236}">
                <a16:creationId xmlns:a16="http://schemas.microsoft.com/office/drawing/2014/main" id="{530CFE6C-D2F9-4184-BEAA-9A53FFC7E64E}"/>
              </a:ext>
            </a:extLst>
          </p:cNvPr>
          <p:cNvSpPr txBox="1">
            <a:spLocks noChangeArrowheads="1"/>
          </p:cNvSpPr>
          <p:nvPr userDrawn="1"/>
        </p:nvSpPr>
        <p:spPr bwMode="auto">
          <a:xfrm>
            <a:off x="0" y="6078538"/>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solidFill>
                  <a:srgbClr val="333333"/>
                </a:solidFill>
                <a:latin typeface="Calibri" panose="020F0502020204030204" pitchFamily="34" charset="0"/>
              </a:rPr>
              <a:t>        EERI Seminar on Next Generation Attenuation Models</a:t>
            </a:r>
          </a:p>
        </p:txBody>
      </p:sp>
      <p:pic>
        <p:nvPicPr>
          <p:cNvPr id="9226" name="Picture 14" descr="K:\ART\eeri_logo_3D-color_hirez.jpg">
            <a:extLst>
              <a:ext uri="{FF2B5EF4-FFF2-40B4-BE49-F238E27FC236}">
                <a16:creationId xmlns:a16="http://schemas.microsoft.com/office/drawing/2014/main" id="{A79054BF-CE75-43E8-B33B-51EDD823CB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3925" y="6080125"/>
            <a:ext cx="358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Line 15">
            <a:extLst>
              <a:ext uri="{FF2B5EF4-FFF2-40B4-BE49-F238E27FC236}">
                <a16:creationId xmlns:a16="http://schemas.microsoft.com/office/drawing/2014/main" id="{A85B091F-2C08-4EA2-8017-BC2F4FCC4BD4}"/>
              </a:ext>
            </a:extLst>
          </p:cNvPr>
          <p:cNvSpPr>
            <a:spLocks noChangeShapeType="1"/>
          </p:cNvSpPr>
          <p:nvPr userDrawn="1"/>
        </p:nvSpPr>
        <p:spPr bwMode="auto">
          <a:xfrm>
            <a:off x="0" y="8032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openxmlformats.org/officeDocument/2006/relationships/notesSlide" Target="../notesSlides/notesSlide28.xml"/><Relationship Id="rId7" Type="http://schemas.openxmlformats.org/officeDocument/2006/relationships/image" Target="../media/image31.emf"/><Relationship Id="rId12"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2.emf"/><Relationship Id="rId5" Type="http://schemas.openxmlformats.org/officeDocument/2006/relationships/image" Target="../media/image34.png"/><Relationship Id="rId10" Type="http://schemas.openxmlformats.org/officeDocument/2006/relationships/oleObject" Target="../embeddings/oleObject3.bin"/><Relationship Id="rId4" Type="http://schemas.openxmlformats.org/officeDocument/2006/relationships/image" Target="../media/image33.png"/><Relationship Id="rId9"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hyperlink" Target="mailto:nluco@usgs.gov" TargetMode="External"/><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3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4.bin"/><Relationship Id="rId10" Type="http://schemas.openxmlformats.org/officeDocument/2006/relationships/image" Target="../media/image43.wmf"/><Relationship Id="rId4" Type="http://schemas.openxmlformats.org/officeDocument/2006/relationships/image" Target="../media/image20.png"/><Relationship Id="rId9"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3001B5-AEC9-4E8E-865F-6074DA7111A6}"/>
              </a:ext>
            </a:extLst>
          </p:cNvPr>
          <p:cNvSpPr>
            <a:spLocks noGrp="1" noChangeArrowheads="1"/>
          </p:cNvSpPr>
          <p:nvPr>
            <p:ph type="ctrTitle"/>
          </p:nvPr>
        </p:nvSpPr>
        <p:spPr>
          <a:xfrm>
            <a:off x="412750" y="304800"/>
            <a:ext cx="8305800" cy="2438400"/>
          </a:xfrm>
        </p:spPr>
        <p:txBody>
          <a:bodyPr/>
          <a:lstStyle/>
          <a:p>
            <a:pPr eaLnBrk="1" hangingPunct="1"/>
            <a:r>
              <a:rPr lang="en-US" altLang="en-US"/>
              <a:t>New “Risk-Targeted” Seismic Maps Introduced into USA Building Codes</a:t>
            </a:r>
          </a:p>
        </p:txBody>
      </p:sp>
      <p:sp>
        <p:nvSpPr>
          <p:cNvPr id="20483" name="Rectangle 3">
            <a:extLst>
              <a:ext uri="{FF2B5EF4-FFF2-40B4-BE49-F238E27FC236}">
                <a16:creationId xmlns:a16="http://schemas.microsoft.com/office/drawing/2014/main" id="{E9125D03-A167-41AF-8367-EA060CCB56E8}"/>
              </a:ext>
            </a:extLst>
          </p:cNvPr>
          <p:cNvSpPr>
            <a:spLocks noGrp="1" noChangeArrowheads="1"/>
          </p:cNvSpPr>
          <p:nvPr>
            <p:ph type="subTitle" idx="1"/>
          </p:nvPr>
        </p:nvSpPr>
        <p:spPr>
          <a:xfrm>
            <a:off x="0" y="3962400"/>
            <a:ext cx="9144000" cy="533400"/>
          </a:xfrm>
        </p:spPr>
        <p:txBody>
          <a:bodyPr/>
          <a:lstStyle/>
          <a:p>
            <a:pPr eaLnBrk="1" hangingPunct="1">
              <a:lnSpc>
                <a:spcPct val="90000"/>
              </a:lnSpc>
              <a:spcBef>
                <a:spcPct val="0"/>
              </a:spcBef>
            </a:pPr>
            <a:r>
              <a:rPr lang="en-US" altLang="en-US" sz="2800"/>
              <a:t>Nicolas Luco, Research Structural Engineer</a:t>
            </a:r>
          </a:p>
        </p:txBody>
      </p:sp>
      <p:sp>
        <p:nvSpPr>
          <p:cNvPr id="20484" name="Text Box 4">
            <a:extLst>
              <a:ext uri="{FF2B5EF4-FFF2-40B4-BE49-F238E27FC236}">
                <a16:creationId xmlns:a16="http://schemas.microsoft.com/office/drawing/2014/main" id="{C4BE78A8-0201-44A9-914D-DA4282E061EC}"/>
              </a:ext>
            </a:extLst>
          </p:cNvPr>
          <p:cNvSpPr txBox="1">
            <a:spLocks noChangeArrowheads="1"/>
          </p:cNvSpPr>
          <p:nvPr/>
        </p:nvSpPr>
        <p:spPr bwMode="auto">
          <a:xfrm>
            <a:off x="1600200" y="4572000"/>
            <a:ext cx="5867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i="1">
                <a:solidFill>
                  <a:srgbClr val="000000"/>
                </a:solidFill>
              </a:rPr>
              <a:t>U.S. Geological Survey </a:t>
            </a:r>
          </a:p>
          <a:p>
            <a:pPr algn="ctr" eaLnBrk="1" hangingPunct="1">
              <a:buFontTx/>
              <a:buNone/>
            </a:pPr>
            <a:r>
              <a:rPr lang="en-US" altLang="en-US" sz="2800" i="1">
                <a:solidFill>
                  <a:srgbClr val="000000"/>
                </a:solidFill>
              </a:rPr>
              <a:t>Golden, Colorado</a:t>
            </a:r>
          </a:p>
        </p:txBody>
      </p:sp>
      <p:pic>
        <p:nvPicPr>
          <p:cNvPr id="20485" name="Picture 9" descr="c_USGSid.bmp">
            <a:extLst>
              <a:ext uri="{FF2B5EF4-FFF2-40B4-BE49-F238E27FC236}">
                <a16:creationId xmlns:a16="http://schemas.microsoft.com/office/drawing/2014/main" id="{010FFB79-80A8-4305-A75A-431FACF741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5888038"/>
            <a:ext cx="18097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2">
            <a:extLst>
              <a:ext uri="{FF2B5EF4-FFF2-40B4-BE49-F238E27FC236}">
                <a16:creationId xmlns:a16="http://schemas.microsoft.com/office/drawing/2014/main" id="{0454AB0D-1DE0-41D0-B50A-CE93B3E532F9}"/>
              </a:ext>
            </a:extLst>
          </p:cNvPr>
          <p:cNvSpPr>
            <a:spLocks noChangeAspect="1" noChangeArrowheads="1" noTextEdit="1"/>
          </p:cNvSpPr>
          <p:nvPr/>
        </p:nvSpPr>
        <p:spPr bwMode="auto">
          <a:xfrm>
            <a:off x="4191000" y="5969000"/>
            <a:ext cx="12890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a:extLst>
              <a:ext uri="{FF2B5EF4-FFF2-40B4-BE49-F238E27FC236}">
                <a16:creationId xmlns:a16="http://schemas.microsoft.com/office/drawing/2014/main" id="{63150499-672A-42AF-B9CC-1DE032D88F36}"/>
              </a:ext>
            </a:extLst>
          </p:cNvPr>
          <p:cNvSpPr txBox="1"/>
          <p:nvPr/>
        </p:nvSpPr>
        <p:spPr>
          <a:xfrm>
            <a:off x="0" y="3124200"/>
            <a:ext cx="9144000" cy="381000"/>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400" b="1" i="1" dirty="0">
                <a:solidFill>
                  <a:srgbClr val="000000"/>
                </a:solidFill>
                <a:latin typeface="Arial" charset="0"/>
                <a:cs typeface="Arial" charset="0"/>
              </a:rPr>
              <a:t>Indian Institute of Science (</a:t>
            </a:r>
            <a:r>
              <a:rPr lang="en-US" sz="1400" b="1" i="1" dirty="0" err="1">
                <a:solidFill>
                  <a:srgbClr val="000000"/>
                </a:solidFill>
                <a:latin typeface="Arial" charset="0"/>
                <a:cs typeface="Arial" charset="0"/>
              </a:rPr>
              <a:t>IISc</a:t>
            </a:r>
            <a:r>
              <a:rPr lang="en-US" sz="1400" b="1" i="1" dirty="0">
                <a:solidFill>
                  <a:srgbClr val="000000"/>
                </a:solidFill>
                <a:latin typeface="Arial" charset="0"/>
                <a:cs typeface="Arial" charset="0"/>
              </a:rPr>
              <a:t>) Department of Civil Engineering Seminar</a:t>
            </a:r>
          </a:p>
        </p:txBody>
      </p:sp>
      <p:sp>
        <p:nvSpPr>
          <p:cNvPr id="4" name="Rectangle 3">
            <a:extLst>
              <a:ext uri="{FF2B5EF4-FFF2-40B4-BE49-F238E27FC236}">
                <a16:creationId xmlns:a16="http://schemas.microsoft.com/office/drawing/2014/main" id="{87582F96-6A0E-483C-B115-8A117E6DE172}"/>
              </a:ext>
            </a:extLst>
          </p:cNvPr>
          <p:cNvSpPr/>
          <p:nvPr/>
        </p:nvSpPr>
        <p:spPr>
          <a:xfrm>
            <a:off x="7504113" y="5487988"/>
            <a:ext cx="1335087" cy="1031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20489" name="Picture 8" descr="HomelandSecurityFEMA">
            <a:extLst>
              <a:ext uri="{FF2B5EF4-FFF2-40B4-BE49-F238E27FC236}">
                <a16:creationId xmlns:a16="http://schemas.microsoft.com/office/drawing/2014/main" id="{4167588D-34B8-4B68-B3EE-5378FBA9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5969000"/>
            <a:ext cx="14430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a:extLst>
              <a:ext uri="{FF2B5EF4-FFF2-40B4-BE49-F238E27FC236}">
                <a16:creationId xmlns:a16="http://schemas.microsoft.com/office/drawing/2014/main" id="{81513117-C898-4E77-984F-325C4147A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938" y="5913438"/>
            <a:ext cx="15922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96DF941-1DED-47B4-AF63-4BDF88CB6E51}"/>
              </a:ext>
            </a:extLst>
          </p:cNvPr>
          <p:cNvSpPr>
            <a:spLocks noGrp="1" noChangeArrowheads="1"/>
          </p:cNvSpPr>
          <p:nvPr>
            <p:ph type="title"/>
          </p:nvPr>
        </p:nvSpPr>
        <p:spPr>
          <a:xfrm>
            <a:off x="228600" y="82550"/>
            <a:ext cx="8686800" cy="531813"/>
          </a:xfrm>
        </p:spPr>
        <p:txBody>
          <a:bodyPr/>
          <a:lstStyle/>
          <a:p>
            <a:pPr algn="ctr" eaLnBrk="1" hangingPunct="1"/>
            <a:r>
              <a:rPr lang="en-US" altLang="en-US"/>
              <a:t>Probabilistic Seismic Hazard Maps</a:t>
            </a:r>
          </a:p>
        </p:txBody>
      </p:sp>
      <p:sp>
        <p:nvSpPr>
          <p:cNvPr id="6" name="TextBox 5">
            <a:extLst>
              <a:ext uri="{FF2B5EF4-FFF2-40B4-BE49-F238E27FC236}">
                <a16:creationId xmlns:a16="http://schemas.microsoft.com/office/drawing/2014/main" id="{5BE87B1B-2FD9-44A2-B78F-2756E2475B69}"/>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5F7D9DB6-F437-451C-825F-B4A508B5B049}"/>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38917" name="Picture 2">
            <a:extLst>
              <a:ext uri="{FF2B5EF4-FFF2-40B4-BE49-F238E27FC236}">
                <a16:creationId xmlns:a16="http://schemas.microsoft.com/office/drawing/2014/main" id="{12C0DD62-C17A-46C8-AEC8-4C23DD5ED8D4}"/>
              </a:ext>
            </a:extLst>
          </p:cNvPr>
          <p:cNvPicPr>
            <a:picLocks noChangeAspect="1"/>
          </p:cNvPicPr>
          <p:nvPr/>
        </p:nvPicPr>
        <p:blipFill>
          <a:blip r:embed="rId3">
            <a:extLst>
              <a:ext uri="{28A0092B-C50C-407E-A947-70E740481C1C}">
                <a14:useLocalDpi xmlns:a14="http://schemas.microsoft.com/office/drawing/2010/main" val="0"/>
              </a:ext>
            </a:extLst>
          </a:blip>
          <a:srcRect l="404" t="13879" r="-2" b="7822"/>
          <a:stretch>
            <a:fillRect/>
          </a:stretch>
        </p:blipFill>
        <p:spPr bwMode="auto">
          <a:xfrm>
            <a:off x="76200" y="965200"/>
            <a:ext cx="89614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1">
            <a:extLst>
              <a:ext uri="{FF2B5EF4-FFF2-40B4-BE49-F238E27FC236}">
                <a16:creationId xmlns:a16="http://schemas.microsoft.com/office/drawing/2014/main" id="{F4C06766-AD3D-4BC0-854A-9DE690F98BE9}"/>
              </a:ext>
            </a:extLst>
          </p:cNvPr>
          <p:cNvSpPr txBox="1">
            <a:spLocks noChangeArrowheads="1"/>
          </p:cNvSpPr>
          <p:nvPr/>
        </p:nvSpPr>
        <p:spPr bwMode="auto">
          <a:xfrm>
            <a:off x="1239838" y="868363"/>
            <a:ext cx="6402387"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t>e.g., ground motion intensity with a uniform</a:t>
            </a:r>
          </a:p>
          <a:p>
            <a:pPr algn="ctr" eaLnBrk="1" hangingPunct="1">
              <a:spcBef>
                <a:spcPct val="0"/>
              </a:spcBef>
              <a:buFontTx/>
              <a:buNone/>
            </a:pPr>
            <a:r>
              <a:rPr lang="en-US" altLang="en-US" sz="2400"/>
              <a:t> 1/2500 annual probability of being exceeded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D0A07F-2C05-4507-82F7-ACA8C2D692F1}"/>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152B00A5-4D5C-4959-A0DE-361142000137}"/>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
        <p:nvSpPr>
          <p:cNvPr id="40964" name="Rectangle 2">
            <a:extLst>
              <a:ext uri="{FF2B5EF4-FFF2-40B4-BE49-F238E27FC236}">
                <a16:creationId xmlns:a16="http://schemas.microsoft.com/office/drawing/2014/main" id="{1B375ECC-1FEA-4DA3-9E32-3F213B471A6C}"/>
              </a:ext>
            </a:extLst>
          </p:cNvPr>
          <p:cNvSpPr>
            <a:spLocks noGrp="1" noChangeArrowheads="1"/>
          </p:cNvSpPr>
          <p:nvPr>
            <p:ph type="title"/>
          </p:nvPr>
        </p:nvSpPr>
        <p:spPr>
          <a:xfrm>
            <a:off x="152400" y="82550"/>
            <a:ext cx="8839200" cy="531813"/>
          </a:xfrm>
        </p:spPr>
        <p:txBody>
          <a:bodyPr/>
          <a:lstStyle/>
          <a:p>
            <a:pPr algn="ctr" eaLnBrk="1" hangingPunct="1"/>
            <a:r>
              <a:rPr lang="en-US" altLang="en-US"/>
              <a:t>Past Seismic Design Approaches</a:t>
            </a:r>
          </a:p>
        </p:txBody>
      </p:sp>
      <p:sp>
        <p:nvSpPr>
          <p:cNvPr id="9" name="Rectangle 3">
            <a:extLst>
              <a:ext uri="{FF2B5EF4-FFF2-40B4-BE49-F238E27FC236}">
                <a16:creationId xmlns:a16="http://schemas.microsoft.com/office/drawing/2014/main" id="{6431DF70-AAB9-4473-A0D3-E32C51DF2D64}"/>
              </a:ext>
            </a:extLst>
          </p:cNvPr>
          <p:cNvSpPr txBox="1">
            <a:spLocks noChangeArrowheads="1"/>
          </p:cNvSpPr>
          <p:nvPr/>
        </p:nvSpPr>
        <p:spPr bwMode="auto">
          <a:xfrm>
            <a:off x="457200" y="914400"/>
            <a:ext cx="8229600" cy="5100638"/>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endParaRPr lang="en-US" sz="2400" dirty="0"/>
          </a:p>
          <a:p>
            <a:pPr marL="0" indent="0" eaLnBrk="1" hangingPunct="1">
              <a:buFontTx/>
              <a:buNone/>
              <a:defRPr/>
            </a:pPr>
            <a:r>
              <a:rPr lang="en-US" sz="2400" dirty="0"/>
              <a:t>Although seismic safety was </a:t>
            </a:r>
            <a:r>
              <a:rPr lang="en-US" sz="2400" i="1" dirty="0"/>
              <a:t>implied</a:t>
            </a:r>
            <a:r>
              <a:rPr lang="en-US" sz="2400" dirty="0"/>
              <a:t> by these past design approaches, …</a:t>
            </a:r>
          </a:p>
          <a:p>
            <a:pPr eaLnBrk="1" hangingPunct="1">
              <a:defRPr/>
            </a:pPr>
            <a:endParaRPr lang="en-US" sz="1200" dirty="0"/>
          </a:p>
          <a:p>
            <a:pPr marL="0" indent="0" eaLnBrk="1" hangingPunct="1">
              <a:buFontTx/>
              <a:buNone/>
              <a:defRPr/>
            </a:pPr>
            <a:r>
              <a:rPr lang="en-US" sz="2400" dirty="0"/>
              <a:t>… the seismic </a:t>
            </a:r>
            <a:r>
              <a:rPr lang="en-US" sz="2400" b="1" i="1" dirty="0"/>
              <a:t>risk</a:t>
            </a:r>
            <a:r>
              <a:rPr lang="en-US" sz="2400" dirty="0"/>
              <a:t> for the resulting structures …</a:t>
            </a:r>
          </a:p>
          <a:p>
            <a:pPr marL="0" indent="0" eaLnBrk="1" hangingPunct="1">
              <a:buFontTx/>
              <a:buNone/>
              <a:defRPr/>
            </a:pPr>
            <a:endParaRPr lang="en-US" sz="1200" dirty="0"/>
          </a:p>
          <a:p>
            <a:pPr marL="0" indent="0" eaLnBrk="1" hangingPunct="1">
              <a:buFontTx/>
              <a:buNone/>
              <a:tabLst>
                <a:tab pos="404813" algn="l"/>
              </a:tabLst>
              <a:defRPr/>
            </a:pPr>
            <a:r>
              <a:rPr lang="en-US" sz="2400" dirty="0"/>
              <a:t>	(e.g., annual probability of </a:t>
            </a:r>
            <a:r>
              <a:rPr lang="en-US" sz="2400" i="1" dirty="0"/>
              <a:t>seismically-induced failure</a:t>
            </a:r>
            <a:r>
              <a:rPr lang="en-US" sz="2400" dirty="0"/>
              <a:t>)</a:t>
            </a:r>
          </a:p>
          <a:p>
            <a:pPr marL="0" indent="0" eaLnBrk="1" hangingPunct="1">
              <a:buFontTx/>
              <a:buNone/>
              <a:defRPr/>
            </a:pPr>
            <a:endParaRPr lang="en-US" sz="1200" dirty="0"/>
          </a:p>
          <a:p>
            <a:pPr marL="0" indent="0" eaLnBrk="1" hangingPunct="1">
              <a:buFontTx/>
              <a:buNone/>
              <a:defRPr/>
            </a:pPr>
            <a:r>
              <a:rPr lang="en-US" sz="2400" dirty="0"/>
              <a:t>… was not explicitly quantified in the design process, or in the development of the design process by regulators.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a:extLst>
              <a:ext uri="{FF2B5EF4-FFF2-40B4-BE49-F238E27FC236}">
                <a16:creationId xmlns:a16="http://schemas.microsoft.com/office/drawing/2014/main" id="{2F3A1108-3D80-4DAC-AC0C-055116E1F16D}"/>
              </a:ext>
            </a:extLst>
          </p:cNvPr>
          <p:cNvSpPr txBox="1">
            <a:spLocks noChangeArrowheads="1"/>
          </p:cNvSpPr>
          <p:nvPr/>
        </p:nvSpPr>
        <p:spPr bwMode="auto">
          <a:xfrm>
            <a:off x="685800" y="914400"/>
            <a:ext cx="7772400" cy="5100638"/>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endParaRPr lang="en-US" sz="800" dirty="0"/>
          </a:p>
          <a:p>
            <a:pPr marL="0" indent="0" eaLnBrk="1" hangingPunct="1">
              <a:buFontTx/>
              <a:buNone/>
              <a:defRPr/>
            </a:pPr>
            <a:r>
              <a:rPr lang="en-US" sz="2400" dirty="0"/>
              <a:t>Meanwhile, for decades now (e.g., ATC 3-06, 1978) …</a:t>
            </a:r>
          </a:p>
        </p:txBody>
      </p:sp>
      <p:sp>
        <p:nvSpPr>
          <p:cNvPr id="43011" name="Rectangle 2">
            <a:extLst>
              <a:ext uri="{FF2B5EF4-FFF2-40B4-BE49-F238E27FC236}">
                <a16:creationId xmlns:a16="http://schemas.microsoft.com/office/drawing/2014/main" id="{73756076-395F-4F23-9703-AFAF84E6AA2E}"/>
              </a:ext>
            </a:extLst>
          </p:cNvPr>
          <p:cNvSpPr>
            <a:spLocks noGrp="1" noChangeArrowheads="1"/>
          </p:cNvSpPr>
          <p:nvPr>
            <p:ph type="title"/>
          </p:nvPr>
        </p:nvSpPr>
        <p:spPr/>
        <p:txBody>
          <a:bodyPr/>
          <a:lstStyle/>
          <a:p>
            <a:pPr algn="ctr" eaLnBrk="1" hangingPunct="1"/>
            <a:r>
              <a:rPr lang="en-US" altLang="en-US"/>
              <a:t>Seismic Risk Quantification</a:t>
            </a:r>
          </a:p>
        </p:txBody>
      </p:sp>
      <p:sp>
        <p:nvSpPr>
          <p:cNvPr id="6" name="TextBox 5">
            <a:extLst>
              <a:ext uri="{FF2B5EF4-FFF2-40B4-BE49-F238E27FC236}">
                <a16:creationId xmlns:a16="http://schemas.microsoft.com/office/drawing/2014/main" id="{F8214733-A6F9-47DB-B4A6-33DED68ABBF8}"/>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479A1B19-4A9B-4837-A502-360A15025BA7}"/>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pSp>
        <p:nvGrpSpPr>
          <p:cNvPr id="43014" name="Group 38">
            <a:extLst>
              <a:ext uri="{FF2B5EF4-FFF2-40B4-BE49-F238E27FC236}">
                <a16:creationId xmlns:a16="http://schemas.microsoft.com/office/drawing/2014/main" id="{10544D79-E6D6-4898-B821-89F493F9C37D}"/>
              </a:ext>
            </a:extLst>
          </p:cNvPr>
          <p:cNvGrpSpPr>
            <a:grpSpLocks/>
          </p:cNvGrpSpPr>
          <p:nvPr/>
        </p:nvGrpSpPr>
        <p:grpSpPr bwMode="auto">
          <a:xfrm>
            <a:off x="887413" y="1905000"/>
            <a:ext cx="1627187" cy="1162050"/>
            <a:chOff x="887594" y="1905000"/>
            <a:chExt cx="1627006" cy="1162151"/>
          </a:xfrm>
        </p:grpSpPr>
        <p:sp>
          <p:nvSpPr>
            <p:cNvPr id="16" name="Oval 15">
              <a:extLst>
                <a:ext uri="{FF2B5EF4-FFF2-40B4-BE49-F238E27FC236}">
                  <a16:creationId xmlns:a16="http://schemas.microsoft.com/office/drawing/2014/main" id="{51D87C18-32EE-4BBF-82DD-FCBC00035B6F}"/>
                </a:ext>
              </a:extLst>
            </p:cNvPr>
            <p:cNvSpPr/>
            <p:nvPr/>
          </p:nvSpPr>
          <p:spPr>
            <a:xfrm rot="10800000">
              <a:off x="887594" y="1905000"/>
              <a:ext cx="1627006" cy="1162151"/>
            </a:xfrm>
            <a:prstGeom prst="ellipse">
              <a:avLst/>
            </a:prstGeom>
            <a:noFill/>
            <a:ln w="31750">
              <a:solidFill>
                <a:srgbClr val="A20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31" name="TextBox 16">
              <a:extLst>
                <a:ext uri="{FF2B5EF4-FFF2-40B4-BE49-F238E27FC236}">
                  <a16:creationId xmlns:a16="http://schemas.microsoft.com/office/drawing/2014/main" id="{E65F9E7E-A39A-49D0-80B2-9DF67B7A9DE7}"/>
                </a:ext>
              </a:extLst>
            </p:cNvPr>
            <p:cNvSpPr txBox="1">
              <a:spLocks noChangeArrowheads="1"/>
            </p:cNvSpPr>
            <p:nvPr/>
          </p:nvSpPr>
          <p:spPr bwMode="auto">
            <a:xfrm>
              <a:off x="996985" y="2173078"/>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Earthquake</a:t>
              </a:r>
            </a:p>
            <a:p>
              <a:pPr algn="ctr" eaLnBrk="1" hangingPunct="1">
                <a:spcBef>
                  <a:spcPct val="0"/>
                </a:spcBef>
                <a:buFontTx/>
                <a:buNone/>
              </a:pPr>
              <a:r>
                <a:rPr lang="en-US" altLang="en-US" sz="1800" b="1"/>
                <a:t>Scientists</a:t>
              </a:r>
            </a:p>
          </p:txBody>
        </p:sp>
      </p:grpSp>
      <p:grpSp>
        <p:nvGrpSpPr>
          <p:cNvPr id="43015" name="Group 39">
            <a:extLst>
              <a:ext uri="{FF2B5EF4-FFF2-40B4-BE49-F238E27FC236}">
                <a16:creationId xmlns:a16="http://schemas.microsoft.com/office/drawing/2014/main" id="{DFAF1795-C89E-4062-A917-55CBB7DD889E}"/>
              </a:ext>
            </a:extLst>
          </p:cNvPr>
          <p:cNvGrpSpPr>
            <a:grpSpLocks/>
          </p:cNvGrpSpPr>
          <p:nvPr/>
        </p:nvGrpSpPr>
        <p:grpSpPr bwMode="auto">
          <a:xfrm>
            <a:off x="6486525" y="1905000"/>
            <a:ext cx="1743075" cy="1162050"/>
            <a:chOff x="6486378" y="1905000"/>
            <a:chExt cx="1743222" cy="1162151"/>
          </a:xfrm>
        </p:grpSpPr>
        <p:sp>
          <p:nvSpPr>
            <p:cNvPr id="14" name="Oval 13">
              <a:extLst>
                <a:ext uri="{FF2B5EF4-FFF2-40B4-BE49-F238E27FC236}">
                  <a16:creationId xmlns:a16="http://schemas.microsoft.com/office/drawing/2014/main" id="{6B9C244F-5FFD-4C28-9B33-B7312369D706}"/>
                </a:ext>
              </a:extLst>
            </p:cNvPr>
            <p:cNvSpPr/>
            <p:nvPr/>
          </p:nvSpPr>
          <p:spPr>
            <a:xfrm rot="10800000">
              <a:off x="6486378" y="1905000"/>
              <a:ext cx="1743222" cy="1162151"/>
            </a:xfrm>
            <a:prstGeom prst="ellipse">
              <a:avLst/>
            </a:prstGeom>
            <a:noFill/>
            <a:ln w="31750">
              <a:solidFill>
                <a:srgbClr val="A20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29" name="TextBox 14">
              <a:extLst>
                <a:ext uri="{FF2B5EF4-FFF2-40B4-BE49-F238E27FC236}">
                  <a16:creationId xmlns:a16="http://schemas.microsoft.com/office/drawing/2014/main" id="{68B1A615-E84D-49CC-B675-E66109C43D1E}"/>
                </a:ext>
              </a:extLst>
            </p:cNvPr>
            <p:cNvSpPr txBox="1">
              <a:spLocks noChangeArrowheads="1"/>
            </p:cNvSpPr>
            <p:nvPr/>
          </p:nvSpPr>
          <p:spPr bwMode="auto">
            <a:xfrm>
              <a:off x="6654875" y="2173078"/>
              <a:ext cx="14414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Earthquake</a:t>
              </a:r>
            </a:p>
            <a:p>
              <a:pPr algn="ctr" eaLnBrk="1" hangingPunct="1">
                <a:spcBef>
                  <a:spcPct val="0"/>
                </a:spcBef>
                <a:buFontTx/>
                <a:buNone/>
              </a:pPr>
              <a:r>
                <a:rPr lang="en-US" altLang="en-US" sz="1800" b="1"/>
                <a:t>Engineers</a:t>
              </a:r>
            </a:p>
          </p:txBody>
        </p:sp>
      </p:grpSp>
      <p:grpSp>
        <p:nvGrpSpPr>
          <p:cNvPr id="43016" name="Group 40">
            <a:extLst>
              <a:ext uri="{FF2B5EF4-FFF2-40B4-BE49-F238E27FC236}">
                <a16:creationId xmlns:a16="http://schemas.microsoft.com/office/drawing/2014/main" id="{B3A77D8A-A8DD-4D88-97FB-B9473BDA3955}"/>
              </a:ext>
            </a:extLst>
          </p:cNvPr>
          <p:cNvGrpSpPr>
            <a:grpSpLocks/>
          </p:cNvGrpSpPr>
          <p:nvPr/>
        </p:nvGrpSpPr>
        <p:grpSpPr bwMode="auto">
          <a:xfrm>
            <a:off x="3667125" y="4495800"/>
            <a:ext cx="1743075" cy="1162050"/>
            <a:chOff x="3666978" y="4495800"/>
            <a:chExt cx="1743222" cy="1162151"/>
          </a:xfrm>
        </p:grpSpPr>
        <p:sp>
          <p:nvSpPr>
            <p:cNvPr id="20" name="Oval 19">
              <a:extLst>
                <a:ext uri="{FF2B5EF4-FFF2-40B4-BE49-F238E27FC236}">
                  <a16:creationId xmlns:a16="http://schemas.microsoft.com/office/drawing/2014/main" id="{2D45EC4C-B333-469E-9FCF-5A41E32FE4A0}"/>
                </a:ext>
              </a:extLst>
            </p:cNvPr>
            <p:cNvSpPr/>
            <p:nvPr/>
          </p:nvSpPr>
          <p:spPr>
            <a:xfrm rot="10800000">
              <a:off x="3666978" y="4495800"/>
              <a:ext cx="1743222" cy="1162151"/>
            </a:xfrm>
            <a:prstGeom prst="ellipse">
              <a:avLst/>
            </a:prstGeom>
            <a:noFill/>
            <a:ln w="31750">
              <a:solidFill>
                <a:srgbClr val="A20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27" name="TextBox 20">
              <a:extLst>
                <a:ext uri="{FF2B5EF4-FFF2-40B4-BE49-F238E27FC236}">
                  <a16:creationId xmlns:a16="http://schemas.microsoft.com/office/drawing/2014/main" id="{F11A8BBE-388F-470D-A215-53C048902363}"/>
                </a:ext>
              </a:extLst>
            </p:cNvPr>
            <p:cNvSpPr txBox="1">
              <a:spLocks noChangeArrowheads="1"/>
            </p:cNvSpPr>
            <p:nvPr/>
          </p:nvSpPr>
          <p:spPr bwMode="auto">
            <a:xfrm>
              <a:off x="4027840" y="4763878"/>
              <a:ext cx="1056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Seismic</a:t>
              </a:r>
            </a:p>
            <a:p>
              <a:pPr algn="ctr" eaLnBrk="1" hangingPunct="1">
                <a:spcBef>
                  <a:spcPct val="0"/>
                </a:spcBef>
                <a:buFontTx/>
                <a:buNone/>
              </a:pPr>
              <a:r>
                <a:rPr lang="en-US" altLang="en-US" sz="1800" b="1"/>
                <a:t>Risk</a:t>
              </a:r>
            </a:p>
          </p:txBody>
        </p:sp>
      </p:grpSp>
      <p:sp>
        <p:nvSpPr>
          <p:cNvPr id="26" name="Rounded Rectangle 25">
            <a:extLst>
              <a:ext uri="{FF2B5EF4-FFF2-40B4-BE49-F238E27FC236}">
                <a16:creationId xmlns:a16="http://schemas.microsoft.com/office/drawing/2014/main" id="{681B8CA9-0218-4A6E-9FA4-4942AF6DCC24}"/>
              </a:ext>
            </a:extLst>
          </p:cNvPr>
          <p:cNvSpPr/>
          <p:nvPr/>
        </p:nvSpPr>
        <p:spPr>
          <a:xfrm rot="10800000">
            <a:off x="4800600" y="3505200"/>
            <a:ext cx="2505075" cy="685800"/>
          </a:xfrm>
          <a:prstGeom prst="roundRect">
            <a:avLst/>
          </a:prstGeom>
          <a:noFill/>
          <a:ln w="31750">
            <a:solidFill>
              <a:srgbClr val="A20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18" name="TextBox 26">
            <a:extLst>
              <a:ext uri="{FF2B5EF4-FFF2-40B4-BE49-F238E27FC236}">
                <a16:creationId xmlns:a16="http://schemas.microsoft.com/office/drawing/2014/main" id="{EF7E66BA-0B3D-4753-B94E-CB8402D0F39D}"/>
              </a:ext>
            </a:extLst>
          </p:cNvPr>
          <p:cNvSpPr txBox="1">
            <a:spLocks noChangeArrowheads="1"/>
          </p:cNvSpPr>
          <p:nvPr/>
        </p:nvSpPr>
        <p:spPr bwMode="auto">
          <a:xfrm>
            <a:off x="4800600" y="3525838"/>
            <a:ext cx="2505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Probabilistic Seismic</a:t>
            </a:r>
          </a:p>
          <a:p>
            <a:pPr algn="ctr" eaLnBrk="1" hangingPunct="1">
              <a:spcBef>
                <a:spcPct val="0"/>
              </a:spcBef>
              <a:buFontTx/>
              <a:buNone/>
            </a:pPr>
            <a:r>
              <a:rPr lang="en-US" altLang="en-US" sz="1800" b="1" i="1" u="sng"/>
              <a:t>Fragility</a:t>
            </a:r>
            <a:r>
              <a:rPr lang="en-US" altLang="en-US" sz="1800" b="1"/>
              <a:t> Curves</a:t>
            </a:r>
          </a:p>
        </p:txBody>
      </p:sp>
      <p:grpSp>
        <p:nvGrpSpPr>
          <p:cNvPr id="43019" name="Group 55">
            <a:extLst>
              <a:ext uri="{FF2B5EF4-FFF2-40B4-BE49-F238E27FC236}">
                <a16:creationId xmlns:a16="http://schemas.microsoft.com/office/drawing/2014/main" id="{B47BE80D-FA0D-4055-A691-1D65825F68A3}"/>
              </a:ext>
            </a:extLst>
          </p:cNvPr>
          <p:cNvGrpSpPr>
            <a:grpSpLocks/>
          </p:cNvGrpSpPr>
          <p:nvPr/>
        </p:nvGrpSpPr>
        <p:grpSpPr bwMode="auto">
          <a:xfrm>
            <a:off x="1838325" y="3505200"/>
            <a:ext cx="2505075" cy="685800"/>
            <a:chOff x="1837583" y="3505200"/>
            <a:chExt cx="2505817" cy="685800"/>
          </a:xfrm>
        </p:grpSpPr>
        <p:sp>
          <p:nvSpPr>
            <p:cNvPr id="33" name="Rounded Rectangle 32">
              <a:extLst>
                <a:ext uri="{FF2B5EF4-FFF2-40B4-BE49-F238E27FC236}">
                  <a16:creationId xmlns:a16="http://schemas.microsoft.com/office/drawing/2014/main" id="{C813802E-384B-4CED-AFDA-2C14B2A35208}"/>
                </a:ext>
              </a:extLst>
            </p:cNvPr>
            <p:cNvSpPr/>
            <p:nvPr/>
          </p:nvSpPr>
          <p:spPr>
            <a:xfrm rot="10800000">
              <a:off x="1837583" y="3505200"/>
              <a:ext cx="2505817" cy="685800"/>
            </a:xfrm>
            <a:prstGeom prst="roundRect">
              <a:avLst/>
            </a:prstGeom>
            <a:noFill/>
            <a:ln w="31750">
              <a:solidFill>
                <a:srgbClr val="A20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25" name="TextBox 33">
              <a:extLst>
                <a:ext uri="{FF2B5EF4-FFF2-40B4-BE49-F238E27FC236}">
                  <a16:creationId xmlns:a16="http://schemas.microsoft.com/office/drawing/2014/main" id="{E3C6522B-A06F-491F-B9B6-FA533966D2B3}"/>
                </a:ext>
              </a:extLst>
            </p:cNvPr>
            <p:cNvSpPr txBox="1">
              <a:spLocks noChangeArrowheads="1"/>
            </p:cNvSpPr>
            <p:nvPr/>
          </p:nvSpPr>
          <p:spPr bwMode="auto">
            <a:xfrm>
              <a:off x="1837585" y="3526381"/>
              <a:ext cx="2505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Probabilistic Seismic</a:t>
              </a:r>
            </a:p>
            <a:p>
              <a:pPr algn="ctr" eaLnBrk="1" hangingPunct="1">
                <a:spcBef>
                  <a:spcPct val="0"/>
                </a:spcBef>
                <a:buFontTx/>
                <a:buNone/>
              </a:pPr>
              <a:r>
                <a:rPr lang="en-US" altLang="en-US" sz="1800" b="1" i="1" u="sng"/>
                <a:t>Hazard</a:t>
              </a:r>
              <a:r>
                <a:rPr lang="en-US" altLang="en-US" sz="1800" b="1"/>
                <a:t> Curves</a:t>
              </a:r>
            </a:p>
          </p:txBody>
        </p:sp>
      </p:grpSp>
      <p:cxnSp>
        <p:nvCxnSpPr>
          <p:cNvPr id="31" name="Straight Arrow Connector 30">
            <a:extLst>
              <a:ext uri="{FF2B5EF4-FFF2-40B4-BE49-F238E27FC236}">
                <a16:creationId xmlns:a16="http://schemas.microsoft.com/office/drawing/2014/main" id="{F97546E5-E133-4388-92F6-E85C55BABD18}"/>
              </a:ext>
            </a:extLst>
          </p:cNvPr>
          <p:cNvCxnSpPr/>
          <p:nvPr/>
        </p:nvCxnSpPr>
        <p:spPr>
          <a:xfrm>
            <a:off x="2286000" y="2897188"/>
            <a:ext cx="609600" cy="628650"/>
          </a:xfrm>
          <a:prstGeom prst="straightConnector1">
            <a:avLst/>
          </a:prstGeom>
          <a:ln w="25400">
            <a:solidFill>
              <a:srgbClr val="A20227"/>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827C0C3-4B49-4A8E-93F0-DC3A2F9303F1}"/>
              </a:ext>
            </a:extLst>
          </p:cNvPr>
          <p:cNvCxnSpPr>
            <a:stCxn id="14" idx="7"/>
          </p:cNvCxnSpPr>
          <p:nvPr/>
        </p:nvCxnSpPr>
        <p:spPr>
          <a:xfrm flipH="1">
            <a:off x="6172200" y="2897188"/>
            <a:ext cx="569913" cy="628650"/>
          </a:xfrm>
          <a:prstGeom prst="straightConnector1">
            <a:avLst/>
          </a:prstGeom>
          <a:ln w="25400">
            <a:solidFill>
              <a:srgbClr val="A20227"/>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7E2B6AC-63FD-4690-BEE1-A796595EECC6}"/>
              </a:ext>
            </a:extLst>
          </p:cNvPr>
          <p:cNvCxnSpPr>
            <a:endCxn id="20" idx="5"/>
          </p:cNvCxnSpPr>
          <p:nvPr/>
        </p:nvCxnSpPr>
        <p:spPr>
          <a:xfrm>
            <a:off x="3352800" y="4191000"/>
            <a:ext cx="569913" cy="474663"/>
          </a:xfrm>
          <a:prstGeom prst="straightConnector1">
            <a:avLst/>
          </a:prstGeom>
          <a:ln w="25400">
            <a:solidFill>
              <a:srgbClr val="A20227"/>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F017236-0AA5-41C2-85C9-338CA6DB38C4}"/>
              </a:ext>
            </a:extLst>
          </p:cNvPr>
          <p:cNvCxnSpPr>
            <a:endCxn id="20" idx="3"/>
          </p:cNvCxnSpPr>
          <p:nvPr/>
        </p:nvCxnSpPr>
        <p:spPr>
          <a:xfrm flipH="1">
            <a:off x="5154613" y="4200525"/>
            <a:ext cx="509587" cy="465138"/>
          </a:xfrm>
          <a:prstGeom prst="straightConnector1">
            <a:avLst/>
          </a:prstGeom>
          <a:ln w="25400">
            <a:solidFill>
              <a:srgbClr val="A20227"/>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7F1DCDF-3D22-4614-8806-5BE317490DEC}"/>
              </a:ext>
            </a:extLst>
          </p:cNvPr>
          <p:cNvSpPr>
            <a:spLocks noGrp="1" noChangeArrowheads="1"/>
          </p:cNvSpPr>
          <p:nvPr>
            <p:ph type="title"/>
          </p:nvPr>
        </p:nvSpPr>
        <p:spPr>
          <a:xfrm>
            <a:off x="381000" y="82550"/>
            <a:ext cx="8382000" cy="531813"/>
          </a:xfrm>
        </p:spPr>
        <p:txBody>
          <a:bodyPr/>
          <a:lstStyle/>
          <a:p>
            <a:pPr eaLnBrk="1" hangingPunct="1"/>
            <a:r>
              <a:rPr lang="en-US" altLang="en-US"/>
              <a:t>Probabilistic Seismic </a:t>
            </a:r>
            <a:r>
              <a:rPr lang="en-US" altLang="en-US" i="1"/>
              <a:t>Hazard</a:t>
            </a:r>
            <a:r>
              <a:rPr lang="en-US" altLang="en-US"/>
              <a:t> Curves</a:t>
            </a:r>
          </a:p>
        </p:txBody>
      </p:sp>
      <p:sp>
        <p:nvSpPr>
          <p:cNvPr id="11267" name="Rectangle 3">
            <a:extLst>
              <a:ext uri="{FF2B5EF4-FFF2-40B4-BE49-F238E27FC236}">
                <a16:creationId xmlns:a16="http://schemas.microsoft.com/office/drawing/2014/main" id="{A5E7C532-D897-47FA-8016-D956340E4E31}"/>
              </a:ext>
            </a:extLst>
          </p:cNvPr>
          <p:cNvSpPr>
            <a:spLocks noGrp="1" noChangeArrowheads="1"/>
          </p:cNvSpPr>
          <p:nvPr>
            <p:ph type="body" idx="1"/>
          </p:nvPr>
        </p:nvSpPr>
        <p:spPr>
          <a:xfrm>
            <a:off x="304800" y="919163"/>
            <a:ext cx="8229600" cy="5100637"/>
          </a:xfrm>
        </p:spPr>
        <p:txBody>
          <a:bodyPr/>
          <a:lstStyle/>
          <a:p>
            <a:pPr marL="168275" indent="0" eaLnBrk="1" hangingPunct="1">
              <a:buFontTx/>
              <a:buNone/>
              <a:defRPr/>
            </a:pPr>
            <a:r>
              <a:rPr lang="en-US" sz="2400" dirty="0"/>
              <a:t>Results of Probabilistic Seismic Hazard Analysis (PSHA), pioneered by the late Prof. C. </a:t>
            </a:r>
            <a:r>
              <a:rPr lang="en-US" sz="2400" dirty="0" err="1"/>
              <a:t>Allin</a:t>
            </a:r>
            <a:r>
              <a:rPr lang="en-US" sz="2400" dirty="0"/>
              <a:t> Cornell in 1968.</a:t>
            </a:r>
          </a:p>
          <a:p>
            <a:pPr eaLnBrk="1" hangingPunct="1">
              <a:defRPr/>
            </a:pPr>
            <a:endParaRPr lang="en-US" sz="2400" dirty="0"/>
          </a:p>
          <a:p>
            <a:pPr eaLnBrk="1" hangingPunct="1">
              <a:defRPr/>
            </a:pPr>
            <a:endParaRPr lang="en-US" sz="2400" dirty="0"/>
          </a:p>
          <a:p>
            <a:pPr eaLnBrk="1" hangingPunct="1">
              <a:defRPr/>
            </a:pPr>
            <a:endParaRPr lang="en-US" sz="2400" dirty="0"/>
          </a:p>
        </p:txBody>
      </p:sp>
      <p:pic>
        <p:nvPicPr>
          <p:cNvPr id="45060" name="Picture 2">
            <a:extLst>
              <a:ext uri="{FF2B5EF4-FFF2-40B4-BE49-F238E27FC236}">
                <a16:creationId xmlns:a16="http://schemas.microsoft.com/office/drawing/2014/main" id="{6F604B02-54F7-43FB-B73E-A86106E89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87513"/>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FA11015F-42CF-4622-BFC0-0D7B0BB0F0DE}"/>
              </a:ext>
            </a:extLst>
          </p:cNvPr>
          <p:cNvCxnSpPr/>
          <p:nvPr/>
        </p:nvCxnSpPr>
        <p:spPr>
          <a:xfrm>
            <a:off x="1219200" y="3529013"/>
            <a:ext cx="4114800" cy="0"/>
          </a:xfrm>
          <a:prstGeom prst="line">
            <a:avLst/>
          </a:prstGeom>
          <a:ln>
            <a:solidFill>
              <a:srgbClr val="006F4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a16="http://schemas.microsoft.com/office/drawing/2014/main" id="{52DC58EB-7F70-4DDA-8B99-261490A28F48}"/>
              </a:ext>
            </a:extLst>
          </p:cNvPr>
          <p:cNvSpPr txBox="1">
            <a:spLocks noChangeArrowheads="1"/>
          </p:cNvSpPr>
          <p:nvPr/>
        </p:nvSpPr>
        <p:spPr bwMode="auto">
          <a:xfrm>
            <a:off x="5715000" y="1876425"/>
            <a:ext cx="3048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a:t>Notes</a:t>
            </a:r>
            <a:r>
              <a:rPr lang="en-US" altLang="en-US" sz="2000" b="1"/>
              <a:t>:  </a:t>
            </a:r>
          </a:p>
          <a:p>
            <a:pPr eaLnBrk="1" hangingPunct="1">
              <a:spcBef>
                <a:spcPct val="0"/>
              </a:spcBef>
              <a:buFontTx/>
              <a:buNone/>
            </a:pPr>
            <a:endParaRPr lang="en-US" altLang="en-US" sz="800" b="1">
              <a:solidFill>
                <a:srgbClr val="A20227"/>
              </a:solidFill>
            </a:endParaRPr>
          </a:p>
          <a:p>
            <a:pPr eaLnBrk="1" hangingPunct="1">
              <a:spcBef>
                <a:spcPct val="0"/>
              </a:spcBef>
              <a:buFontTx/>
              <a:buNone/>
            </a:pPr>
            <a:r>
              <a:rPr lang="en-US" altLang="en-US" sz="2000" b="1">
                <a:solidFill>
                  <a:srgbClr val="006F41"/>
                </a:solidFill>
              </a:rPr>
              <a:t>Hazard curves are interpolated to derive aforementioned “hazard maps”.</a:t>
            </a:r>
          </a:p>
          <a:p>
            <a:pPr eaLnBrk="1" hangingPunct="1">
              <a:spcBef>
                <a:spcPct val="0"/>
              </a:spcBef>
              <a:buFontTx/>
              <a:buNone/>
            </a:pPr>
            <a:endParaRPr lang="en-US" altLang="en-US" sz="900" b="1">
              <a:solidFill>
                <a:srgbClr val="006F41"/>
              </a:solidFill>
            </a:endParaRPr>
          </a:p>
          <a:p>
            <a:pPr eaLnBrk="1" hangingPunct="1">
              <a:spcBef>
                <a:spcPct val="0"/>
              </a:spcBef>
              <a:buFontTx/>
              <a:buNone/>
            </a:pPr>
            <a:r>
              <a:rPr lang="en-US" altLang="en-US" sz="2000" b="1">
                <a:solidFill>
                  <a:srgbClr val="C19967"/>
                </a:solidFill>
              </a:rPr>
              <a:t>Shapes of hazard curves can vary significantly with location.</a:t>
            </a:r>
          </a:p>
        </p:txBody>
      </p:sp>
      <p:cxnSp>
        <p:nvCxnSpPr>
          <p:cNvPr id="13" name="Straight Arrow Connector 12">
            <a:extLst>
              <a:ext uri="{FF2B5EF4-FFF2-40B4-BE49-F238E27FC236}">
                <a16:creationId xmlns:a16="http://schemas.microsoft.com/office/drawing/2014/main" id="{D09B433E-9CCA-4962-B251-A60F2A69E973}"/>
              </a:ext>
            </a:extLst>
          </p:cNvPr>
          <p:cNvCxnSpPr/>
          <p:nvPr/>
        </p:nvCxnSpPr>
        <p:spPr>
          <a:xfrm rot="16200000" flipH="1">
            <a:off x="3210719" y="4352132"/>
            <a:ext cx="1646237" cy="0"/>
          </a:xfrm>
          <a:prstGeom prst="straightConnector1">
            <a:avLst/>
          </a:prstGeom>
          <a:ln>
            <a:solidFill>
              <a:srgbClr val="006F41"/>
            </a:solidFill>
            <a:prstDash val="dash"/>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37CCF8-F22F-4586-ABED-50A34F8210E7}"/>
              </a:ext>
            </a:extLst>
          </p:cNvPr>
          <p:cNvCxnSpPr/>
          <p:nvPr/>
        </p:nvCxnSpPr>
        <p:spPr>
          <a:xfrm rot="16200000" flipH="1">
            <a:off x="3154363" y="4351338"/>
            <a:ext cx="1644650" cy="0"/>
          </a:xfrm>
          <a:prstGeom prst="straightConnector1">
            <a:avLst/>
          </a:prstGeom>
          <a:ln>
            <a:solidFill>
              <a:srgbClr val="006F41"/>
            </a:solidFill>
            <a:prstDash val="dash"/>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CA4885-6039-4C23-ACEB-7C7455217FCE}"/>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FDEEC8F5-071B-4AD3-B48E-2A8993FD5E1A}"/>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
        <p:nvSpPr>
          <p:cNvPr id="45067" name="TextBox 1">
            <a:extLst>
              <a:ext uri="{FF2B5EF4-FFF2-40B4-BE49-F238E27FC236}">
                <a16:creationId xmlns:a16="http://schemas.microsoft.com/office/drawing/2014/main" id="{1DFA0B96-A430-4061-A935-CAA730DE7AAB}"/>
              </a:ext>
            </a:extLst>
          </p:cNvPr>
          <p:cNvSpPr txBox="1">
            <a:spLocks noChangeArrowheads="1"/>
          </p:cNvSpPr>
          <p:nvPr/>
        </p:nvSpPr>
        <p:spPr bwMode="auto">
          <a:xfrm>
            <a:off x="1371600" y="5421313"/>
            <a:ext cx="39322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Ground Motion Intensity</a:t>
            </a:r>
            <a:endParaRPr lang="en-US" altLang="en-US" sz="1800" i="1"/>
          </a:p>
        </p:txBody>
      </p:sp>
      <p:sp>
        <p:nvSpPr>
          <p:cNvPr id="45068" name="TextBox 14">
            <a:extLst>
              <a:ext uri="{FF2B5EF4-FFF2-40B4-BE49-F238E27FC236}">
                <a16:creationId xmlns:a16="http://schemas.microsoft.com/office/drawing/2014/main" id="{0722E256-F312-4D63-9A89-EDB4DEB8AF32}"/>
              </a:ext>
            </a:extLst>
          </p:cNvPr>
          <p:cNvSpPr txBox="1">
            <a:spLocks noChangeArrowheads="1"/>
          </p:cNvSpPr>
          <p:nvPr/>
        </p:nvSpPr>
        <p:spPr bwMode="auto">
          <a:xfrm rot="-5400000">
            <a:off x="-809625" y="3325813"/>
            <a:ext cx="3124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Annual Prob. of Exceedance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par>
                                <p:cTn id="16" presetID="2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1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a:extLst>
              <a:ext uri="{FF2B5EF4-FFF2-40B4-BE49-F238E27FC236}">
                <a16:creationId xmlns:a16="http://schemas.microsoft.com/office/drawing/2014/main" id="{03AF0F4C-595D-4D5E-B9CE-E383E4C3B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247C8A99-812E-4AAE-8BC9-6CC40E2EB506}"/>
              </a:ext>
            </a:extLst>
          </p:cNvPr>
          <p:cNvSpPr>
            <a:spLocks noGrp="1" noChangeArrowheads="1"/>
          </p:cNvSpPr>
          <p:nvPr>
            <p:ph type="body" idx="1"/>
          </p:nvPr>
        </p:nvSpPr>
        <p:spPr>
          <a:xfrm>
            <a:off x="304800" y="919163"/>
            <a:ext cx="8229600" cy="5100637"/>
          </a:xfrm>
        </p:spPr>
        <p:txBody>
          <a:bodyPr/>
          <a:lstStyle/>
          <a:p>
            <a:pPr marL="168275" indent="0" eaLnBrk="1" hangingPunct="1">
              <a:buFontTx/>
              <a:buNone/>
              <a:defRPr/>
            </a:pPr>
            <a:r>
              <a:rPr lang="en-US" sz="2400" dirty="0"/>
              <a:t>Based on the performance of similar structures in past earthquakes, and/or numerical simulations.</a:t>
            </a:r>
          </a:p>
          <a:p>
            <a:pPr eaLnBrk="1" hangingPunct="1">
              <a:defRPr/>
            </a:pPr>
            <a:endParaRPr lang="en-US" sz="2400" dirty="0"/>
          </a:p>
          <a:p>
            <a:pPr eaLnBrk="1" hangingPunct="1">
              <a:defRPr/>
            </a:pPr>
            <a:endParaRPr lang="en-US" sz="2400" dirty="0"/>
          </a:p>
          <a:p>
            <a:pPr eaLnBrk="1" hangingPunct="1">
              <a:defRPr/>
            </a:pPr>
            <a:endParaRPr lang="en-US" sz="2400" dirty="0"/>
          </a:p>
        </p:txBody>
      </p:sp>
      <p:sp>
        <p:nvSpPr>
          <p:cNvPr id="47108" name="Rectangle 2">
            <a:extLst>
              <a:ext uri="{FF2B5EF4-FFF2-40B4-BE49-F238E27FC236}">
                <a16:creationId xmlns:a16="http://schemas.microsoft.com/office/drawing/2014/main" id="{32B76896-6117-4B5B-8E7E-A1C75FAE9472}"/>
              </a:ext>
            </a:extLst>
          </p:cNvPr>
          <p:cNvSpPr>
            <a:spLocks noGrp="1" noChangeArrowheads="1"/>
          </p:cNvSpPr>
          <p:nvPr>
            <p:ph type="title"/>
          </p:nvPr>
        </p:nvSpPr>
        <p:spPr>
          <a:xfrm>
            <a:off x="304800" y="82550"/>
            <a:ext cx="8534400" cy="531813"/>
          </a:xfrm>
        </p:spPr>
        <p:txBody>
          <a:bodyPr/>
          <a:lstStyle/>
          <a:p>
            <a:pPr eaLnBrk="1" hangingPunct="1"/>
            <a:r>
              <a:rPr lang="en-US" altLang="en-US"/>
              <a:t>Probabilistic Seismic </a:t>
            </a:r>
            <a:r>
              <a:rPr lang="en-US" altLang="en-US" i="1"/>
              <a:t>Fragility</a:t>
            </a:r>
            <a:r>
              <a:rPr lang="en-US" altLang="en-US"/>
              <a:t> Curves</a:t>
            </a:r>
          </a:p>
        </p:txBody>
      </p:sp>
      <p:sp>
        <p:nvSpPr>
          <p:cNvPr id="7" name="TextBox 8">
            <a:extLst>
              <a:ext uri="{FF2B5EF4-FFF2-40B4-BE49-F238E27FC236}">
                <a16:creationId xmlns:a16="http://schemas.microsoft.com/office/drawing/2014/main" id="{4CF5BC98-E4A3-415D-B2C9-3D4FEDB330BC}"/>
              </a:ext>
            </a:extLst>
          </p:cNvPr>
          <p:cNvSpPr txBox="1">
            <a:spLocks noChangeArrowheads="1"/>
          </p:cNvSpPr>
          <p:nvPr/>
        </p:nvSpPr>
        <p:spPr bwMode="auto">
          <a:xfrm>
            <a:off x="5486400" y="1835150"/>
            <a:ext cx="335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a:t>Notes</a:t>
            </a:r>
            <a:r>
              <a:rPr lang="en-US" altLang="en-US" sz="2000" b="1"/>
              <a:t>:  </a:t>
            </a:r>
          </a:p>
          <a:p>
            <a:pPr eaLnBrk="1" hangingPunct="1">
              <a:spcBef>
                <a:spcPct val="0"/>
              </a:spcBef>
              <a:buFontTx/>
              <a:buNone/>
            </a:pPr>
            <a:endParaRPr lang="en-US" altLang="en-US" sz="800" b="1">
              <a:solidFill>
                <a:srgbClr val="A20227"/>
              </a:solidFill>
            </a:endParaRPr>
          </a:p>
          <a:p>
            <a:pPr eaLnBrk="1" hangingPunct="1">
              <a:spcBef>
                <a:spcPct val="0"/>
              </a:spcBef>
              <a:buFontTx/>
              <a:buNone/>
            </a:pPr>
            <a:r>
              <a:rPr lang="en-US" altLang="en-US" sz="2000" b="1">
                <a:solidFill>
                  <a:srgbClr val="006F41"/>
                </a:solidFill>
              </a:rPr>
              <a:t>Fragility curve depends on the ground motion intensity for which the structure was designed (“Design </a:t>
            </a:r>
            <a:r>
              <a:rPr lang="en-US" altLang="en-US" sz="2000" b="1" i="1">
                <a:solidFill>
                  <a:srgbClr val="006F41"/>
                </a:solidFill>
              </a:rPr>
              <a:t>IM</a:t>
            </a:r>
            <a:r>
              <a:rPr lang="en-US" altLang="en-US" sz="2000" b="1">
                <a:solidFill>
                  <a:srgbClr val="006F41"/>
                </a:solidFill>
              </a:rPr>
              <a:t>”).</a:t>
            </a:r>
          </a:p>
          <a:p>
            <a:pPr eaLnBrk="1" hangingPunct="1">
              <a:spcBef>
                <a:spcPct val="0"/>
              </a:spcBef>
              <a:buFontTx/>
              <a:buNone/>
            </a:pPr>
            <a:endParaRPr lang="en-US" altLang="en-US" sz="800" b="1">
              <a:solidFill>
                <a:srgbClr val="A20227"/>
              </a:solidFill>
            </a:endParaRPr>
          </a:p>
          <a:p>
            <a:pPr eaLnBrk="1" hangingPunct="1">
              <a:spcBef>
                <a:spcPct val="0"/>
              </a:spcBef>
              <a:buFontTx/>
              <a:buNone/>
            </a:pPr>
            <a:r>
              <a:rPr lang="en-US" altLang="en-US" sz="2000" b="1">
                <a:solidFill>
                  <a:srgbClr val="C19967"/>
                </a:solidFill>
              </a:rPr>
              <a:t>It also depends on the  prescriptive requirements that are used to design the structure (e.g., those for buildings vs. nuclear power plants).</a:t>
            </a:r>
            <a:endParaRPr lang="en-US" altLang="en-US" sz="2000" b="1">
              <a:solidFill>
                <a:srgbClr val="006F41"/>
              </a:solidFill>
            </a:endParaRPr>
          </a:p>
        </p:txBody>
      </p:sp>
      <p:sp>
        <p:nvSpPr>
          <p:cNvPr id="11" name="TextBox 10">
            <a:extLst>
              <a:ext uri="{FF2B5EF4-FFF2-40B4-BE49-F238E27FC236}">
                <a16:creationId xmlns:a16="http://schemas.microsoft.com/office/drawing/2014/main" id="{9460C13A-72C1-4CC6-8520-919583719798}"/>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5D0F8345-A608-425C-94E7-055A4254DF19}"/>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cxnSp>
        <p:nvCxnSpPr>
          <p:cNvPr id="13" name="Straight Arrow Connector 12">
            <a:extLst>
              <a:ext uri="{FF2B5EF4-FFF2-40B4-BE49-F238E27FC236}">
                <a16:creationId xmlns:a16="http://schemas.microsoft.com/office/drawing/2014/main" id="{8ED671FA-1109-4B48-A52D-D978CAE0593B}"/>
              </a:ext>
            </a:extLst>
          </p:cNvPr>
          <p:cNvCxnSpPr/>
          <p:nvPr/>
        </p:nvCxnSpPr>
        <p:spPr>
          <a:xfrm rot="16200000" flipH="1">
            <a:off x="3509962" y="5010151"/>
            <a:ext cx="295275" cy="0"/>
          </a:xfrm>
          <a:prstGeom prst="straightConnector1">
            <a:avLst/>
          </a:prstGeom>
          <a:ln>
            <a:solidFill>
              <a:srgbClr val="006F41"/>
            </a:solidFill>
            <a:prstDash val="dash"/>
            <a:headEnd type="triangle"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770A1B-FBCB-4E7B-8821-6A321F0BB5B2}"/>
              </a:ext>
            </a:extLst>
          </p:cNvPr>
          <p:cNvCxnSpPr/>
          <p:nvPr/>
        </p:nvCxnSpPr>
        <p:spPr>
          <a:xfrm rot="16200000" flipH="1">
            <a:off x="3683794" y="5014119"/>
            <a:ext cx="296862" cy="0"/>
          </a:xfrm>
          <a:prstGeom prst="straightConnector1">
            <a:avLst/>
          </a:prstGeom>
          <a:ln>
            <a:solidFill>
              <a:srgbClr val="006F41"/>
            </a:solidFill>
            <a:prstDash val="dash"/>
            <a:headEnd type="triangle"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0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10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78B1371-1BD6-4D47-A639-C59E7A454517}"/>
              </a:ext>
            </a:extLst>
          </p:cNvPr>
          <p:cNvSpPr>
            <a:spLocks noGrp="1" noChangeArrowheads="1"/>
          </p:cNvSpPr>
          <p:nvPr>
            <p:ph type="title"/>
          </p:nvPr>
        </p:nvSpPr>
        <p:spPr/>
        <p:txBody>
          <a:bodyPr/>
          <a:lstStyle/>
          <a:p>
            <a:pPr algn="ctr" eaLnBrk="1" hangingPunct="1"/>
            <a:r>
              <a:rPr lang="en-US" altLang="en-US"/>
              <a:t>“Risk Integral”</a:t>
            </a:r>
          </a:p>
        </p:txBody>
      </p:sp>
      <p:sp>
        <p:nvSpPr>
          <p:cNvPr id="6147" name="Rectangle 3">
            <a:extLst>
              <a:ext uri="{FF2B5EF4-FFF2-40B4-BE49-F238E27FC236}">
                <a16:creationId xmlns:a16="http://schemas.microsoft.com/office/drawing/2014/main" id="{69DDCE1D-933E-43AB-9A33-F2F9EC7E1A10}"/>
              </a:ext>
            </a:extLst>
          </p:cNvPr>
          <p:cNvSpPr>
            <a:spLocks noGrp="1" noChangeArrowheads="1"/>
          </p:cNvSpPr>
          <p:nvPr>
            <p:ph type="body" idx="1"/>
          </p:nvPr>
        </p:nvSpPr>
        <p:spPr>
          <a:xfrm>
            <a:off x="1066800" y="914400"/>
            <a:ext cx="7315200" cy="5100638"/>
          </a:xfrm>
        </p:spPr>
        <p:txBody>
          <a:bodyPr/>
          <a:lstStyle/>
          <a:p>
            <a:pPr eaLnBrk="1" hangingPunct="1">
              <a:defRPr/>
            </a:pPr>
            <a:endParaRPr lang="en-US" sz="2400" dirty="0"/>
          </a:p>
          <a:p>
            <a:pPr marL="0" indent="0" eaLnBrk="1" hangingPunct="1">
              <a:buFontTx/>
              <a:buNone/>
              <a:defRPr/>
            </a:pPr>
            <a:r>
              <a:rPr lang="en-US" sz="2400" dirty="0"/>
              <a:t>Combination of such hazard and fragility curves is an application of the total probability theorem … </a:t>
            </a:r>
          </a:p>
        </p:txBody>
      </p:sp>
      <p:sp>
        <p:nvSpPr>
          <p:cNvPr id="6" name="TextBox 5">
            <a:extLst>
              <a:ext uri="{FF2B5EF4-FFF2-40B4-BE49-F238E27FC236}">
                <a16:creationId xmlns:a16="http://schemas.microsoft.com/office/drawing/2014/main" id="{1F8C78B8-3999-4096-8C89-ECD77139345E}"/>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7DCA345A-8604-435C-98F5-F521F3A4DF6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aphicFrame>
        <p:nvGraphicFramePr>
          <p:cNvPr id="49158" name="Object 893">
            <a:extLst>
              <a:ext uri="{FF2B5EF4-FFF2-40B4-BE49-F238E27FC236}">
                <a16:creationId xmlns:a16="http://schemas.microsoft.com/office/drawing/2014/main" id="{4E1EF337-D85E-4421-97DF-D4EBA4A9BFD2}"/>
              </a:ext>
            </a:extLst>
          </p:cNvPr>
          <p:cNvGraphicFramePr>
            <a:graphicFrameLocks noChangeAspect="1"/>
          </p:cNvGraphicFramePr>
          <p:nvPr/>
        </p:nvGraphicFramePr>
        <p:xfrm>
          <a:off x="687388" y="2633663"/>
          <a:ext cx="7713662" cy="1168400"/>
        </p:xfrm>
        <a:graphic>
          <a:graphicData uri="http://schemas.openxmlformats.org/presentationml/2006/ole">
            <mc:AlternateContent xmlns:mc="http://schemas.openxmlformats.org/markup-compatibility/2006">
              <mc:Choice xmlns:v="urn:schemas-microsoft-com:vml" Requires="v">
                <p:oleObj spid="_x0000_s49168" name="Document" r:id="rId4" imgW="8217291" imgH="1249270" progId="Word.Document.12">
                  <p:embed/>
                </p:oleObj>
              </mc:Choice>
              <mc:Fallback>
                <p:oleObj name="Document" r:id="rId4" imgW="8217291" imgH="1249270" progId="Word.Document.12">
                  <p:embed/>
                  <p:pic>
                    <p:nvPicPr>
                      <p:cNvPr id="0" name="Object 8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633663"/>
                        <a:ext cx="7713662"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9159" name="Group 26">
            <a:extLst>
              <a:ext uri="{FF2B5EF4-FFF2-40B4-BE49-F238E27FC236}">
                <a16:creationId xmlns:a16="http://schemas.microsoft.com/office/drawing/2014/main" id="{FEC573B0-AF23-49B5-A591-DC92367FC989}"/>
              </a:ext>
            </a:extLst>
          </p:cNvPr>
          <p:cNvGrpSpPr>
            <a:grpSpLocks/>
          </p:cNvGrpSpPr>
          <p:nvPr/>
        </p:nvGrpSpPr>
        <p:grpSpPr bwMode="auto">
          <a:xfrm>
            <a:off x="6221413" y="4114800"/>
            <a:ext cx="1627187" cy="1162050"/>
            <a:chOff x="5806441" y="4343399"/>
            <a:chExt cx="1280160" cy="914400"/>
          </a:xfrm>
        </p:grpSpPr>
        <p:sp>
          <p:nvSpPr>
            <p:cNvPr id="16" name="Oval 15">
              <a:extLst>
                <a:ext uri="{FF2B5EF4-FFF2-40B4-BE49-F238E27FC236}">
                  <a16:creationId xmlns:a16="http://schemas.microsoft.com/office/drawing/2014/main" id="{2F292C94-4850-453A-9B42-CF604155655A}"/>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9167" name="TextBox 16">
              <a:extLst>
                <a:ext uri="{FF2B5EF4-FFF2-40B4-BE49-F238E27FC236}">
                  <a16:creationId xmlns:a16="http://schemas.microsoft.com/office/drawing/2014/main" id="{3376EF65-5FE1-485F-B6A6-EC45113F702C}"/>
                </a:ext>
              </a:extLst>
            </p:cNvPr>
            <p:cNvSpPr txBox="1">
              <a:spLocks noChangeArrowheads="1"/>
            </p:cNvSpPr>
            <p:nvPr/>
          </p:nvSpPr>
          <p:spPr bwMode="auto">
            <a:xfrm>
              <a:off x="6072538" y="4633584"/>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Hazard</a:t>
              </a:r>
            </a:p>
          </p:txBody>
        </p:sp>
      </p:grpSp>
      <p:grpSp>
        <p:nvGrpSpPr>
          <p:cNvPr id="49160" name="Group 29">
            <a:extLst>
              <a:ext uri="{FF2B5EF4-FFF2-40B4-BE49-F238E27FC236}">
                <a16:creationId xmlns:a16="http://schemas.microsoft.com/office/drawing/2014/main" id="{43C35DB6-5205-446A-81E3-68A41184D3AF}"/>
              </a:ext>
            </a:extLst>
          </p:cNvPr>
          <p:cNvGrpSpPr>
            <a:grpSpLocks/>
          </p:cNvGrpSpPr>
          <p:nvPr/>
        </p:nvGrpSpPr>
        <p:grpSpPr bwMode="auto">
          <a:xfrm>
            <a:off x="1000125" y="4114800"/>
            <a:ext cx="1743075" cy="1162050"/>
            <a:chOff x="1755577" y="4343399"/>
            <a:chExt cx="1371600" cy="914400"/>
          </a:xfrm>
        </p:grpSpPr>
        <p:sp>
          <p:nvSpPr>
            <p:cNvPr id="14" name="Oval 13">
              <a:extLst>
                <a:ext uri="{FF2B5EF4-FFF2-40B4-BE49-F238E27FC236}">
                  <a16:creationId xmlns:a16="http://schemas.microsoft.com/office/drawing/2014/main" id="{83558482-763B-44AA-BD5C-B13396592209}"/>
                </a:ext>
              </a:extLst>
            </p:cNvPr>
            <p:cNvSpPr/>
            <p:nvPr/>
          </p:nvSpPr>
          <p:spPr>
            <a:xfrm rot="10800000">
              <a:off x="1755577" y="4343399"/>
              <a:ext cx="137160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9165" name="TextBox 14">
              <a:extLst>
                <a:ext uri="{FF2B5EF4-FFF2-40B4-BE49-F238E27FC236}">
                  <a16:creationId xmlns:a16="http://schemas.microsoft.com/office/drawing/2014/main" id="{EA9BD77A-917E-450C-B2AE-DE21B8CFDCFC}"/>
                </a:ext>
              </a:extLst>
            </p:cNvPr>
            <p:cNvSpPr txBox="1">
              <a:spLocks noChangeArrowheads="1"/>
            </p:cNvSpPr>
            <p:nvPr/>
          </p:nvSpPr>
          <p:spPr bwMode="auto">
            <a:xfrm>
              <a:off x="2159155" y="4633584"/>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Risk</a:t>
              </a:r>
            </a:p>
          </p:txBody>
        </p:sp>
      </p:grpSp>
      <p:grpSp>
        <p:nvGrpSpPr>
          <p:cNvPr id="49161" name="Group 26">
            <a:extLst>
              <a:ext uri="{FF2B5EF4-FFF2-40B4-BE49-F238E27FC236}">
                <a16:creationId xmlns:a16="http://schemas.microsoft.com/office/drawing/2014/main" id="{42E652E4-5A1F-490E-90BF-0A88E9973C5F}"/>
              </a:ext>
            </a:extLst>
          </p:cNvPr>
          <p:cNvGrpSpPr>
            <a:grpSpLocks/>
          </p:cNvGrpSpPr>
          <p:nvPr/>
        </p:nvGrpSpPr>
        <p:grpSpPr bwMode="auto">
          <a:xfrm>
            <a:off x="3886200" y="4114800"/>
            <a:ext cx="1627188" cy="1162050"/>
            <a:chOff x="5806441" y="4343399"/>
            <a:chExt cx="1280160" cy="914400"/>
          </a:xfrm>
        </p:grpSpPr>
        <p:sp>
          <p:nvSpPr>
            <p:cNvPr id="19" name="Oval 18">
              <a:extLst>
                <a:ext uri="{FF2B5EF4-FFF2-40B4-BE49-F238E27FC236}">
                  <a16:creationId xmlns:a16="http://schemas.microsoft.com/office/drawing/2014/main" id="{7F357BB1-9095-488B-A633-E1325A20BAE2}"/>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9163" name="TextBox 19">
              <a:extLst>
                <a:ext uri="{FF2B5EF4-FFF2-40B4-BE49-F238E27FC236}">
                  <a16:creationId xmlns:a16="http://schemas.microsoft.com/office/drawing/2014/main" id="{6B4AD35F-9E18-44CB-96AF-BD260908B3D7}"/>
                </a:ext>
              </a:extLst>
            </p:cNvPr>
            <p:cNvSpPr txBox="1">
              <a:spLocks noChangeArrowheads="1"/>
            </p:cNvSpPr>
            <p:nvPr/>
          </p:nvSpPr>
          <p:spPr bwMode="auto">
            <a:xfrm>
              <a:off x="6046263" y="4633584"/>
              <a:ext cx="851612" cy="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Fragility</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80110999-8C9C-4825-A406-4C9A8C28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9"/>
          <a:stretch>
            <a:fillRect/>
          </a:stretch>
        </p:blipFill>
        <p:spPr bwMode="auto">
          <a:xfrm>
            <a:off x="1905000" y="841375"/>
            <a:ext cx="5334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7BF7542F-5181-4BF9-BA0A-79FA7D6D0426}"/>
              </a:ext>
            </a:extLst>
          </p:cNvPr>
          <p:cNvSpPr>
            <a:spLocks noGrp="1" noChangeArrowheads="1"/>
          </p:cNvSpPr>
          <p:nvPr>
            <p:ph type="title"/>
          </p:nvPr>
        </p:nvSpPr>
        <p:spPr/>
        <p:txBody>
          <a:bodyPr/>
          <a:lstStyle/>
          <a:p>
            <a:pPr algn="ctr" eaLnBrk="1" hangingPunct="1"/>
            <a:r>
              <a:rPr lang="en-US" altLang="en-US"/>
              <a:t>“Risk Integral” (Example)</a:t>
            </a:r>
          </a:p>
        </p:txBody>
      </p:sp>
      <p:sp>
        <p:nvSpPr>
          <p:cNvPr id="51204" name="Rectangle 3">
            <a:extLst>
              <a:ext uri="{FF2B5EF4-FFF2-40B4-BE49-F238E27FC236}">
                <a16:creationId xmlns:a16="http://schemas.microsoft.com/office/drawing/2014/main" id="{8EABD71B-E72F-48B7-86FA-246A3A169C63}"/>
              </a:ext>
            </a:extLst>
          </p:cNvPr>
          <p:cNvSpPr>
            <a:spLocks noGrp="1" noChangeArrowheads="1"/>
          </p:cNvSpPr>
          <p:nvPr>
            <p:ph type="body" idx="1"/>
          </p:nvPr>
        </p:nvSpPr>
        <p:spPr>
          <a:xfrm>
            <a:off x="304800" y="990600"/>
            <a:ext cx="8229600" cy="5100638"/>
          </a:xfrm>
        </p:spPr>
        <p:txBody>
          <a:bodyPr/>
          <a:lstStyle/>
          <a:p>
            <a:pPr eaLnBrk="1" hangingPunct="1">
              <a:buFontTx/>
              <a:buNone/>
            </a:pPr>
            <a:r>
              <a:rPr lang="en-US" altLang="en-US"/>
              <a:t> </a:t>
            </a:r>
          </a:p>
          <a:p>
            <a:pPr eaLnBrk="1" hangingPunct="1"/>
            <a:endParaRPr lang="en-US" altLang="en-US"/>
          </a:p>
          <a:p>
            <a:pPr eaLnBrk="1" hangingPunct="1"/>
            <a:endParaRPr lang="en-US" altLang="en-US"/>
          </a:p>
        </p:txBody>
      </p:sp>
      <p:sp>
        <p:nvSpPr>
          <p:cNvPr id="24" name="TextBox 23">
            <a:extLst>
              <a:ext uri="{FF2B5EF4-FFF2-40B4-BE49-F238E27FC236}">
                <a16:creationId xmlns:a16="http://schemas.microsoft.com/office/drawing/2014/main" id="{3F721912-814B-4619-9945-E3E36559346B}"/>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25" name="TextBox 24">
            <a:extLst>
              <a:ext uri="{FF2B5EF4-FFF2-40B4-BE49-F238E27FC236}">
                <a16:creationId xmlns:a16="http://schemas.microsoft.com/office/drawing/2014/main" id="{99E22BD7-A5BE-4BB1-A969-59F72E61BB93}"/>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pSp>
        <p:nvGrpSpPr>
          <p:cNvPr id="51207" name="Group 26">
            <a:extLst>
              <a:ext uri="{FF2B5EF4-FFF2-40B4-BE49-F238E27FC236}">
                <a16:creationId xmlns:a16="http://schemas.microsoft.com/office/drawing/2014/main" id="{14120F76-D065-4EDC-B2A1-A7BDCF4D13DE}"/>
              </a:ext>
            </a:extLst>
          </p:cNvPr>
          <p:cNvGrpSpPr>
            <a:grpSpLocks/>
          </p:cNvGrpSpPr>
          <p:nvPr/>
        </p:nvGrpSpPr>
        <p:grpSpPr bwMode="auto">
          <a:xfrm rot="-5400000">
            <a:off x="503237" y="1189038"/>
            <a:ext cx="1279525" cy="914400"/>
            <a:chOff x="5806441" y="4343399"/>
            <a:chExt cx="1280160" cy="914400"/>
          </a:xfrm>
        </p:grpSpPr>
        <p:sp>
          <p:nvSpPr>
            <p:cNvPr id="34" name="Oval 33">
              <a:extLst>
                <a:ext uri="{FF2B5EF4-FFF2-40B4-BE49-F238E27FC236}">
                  <a16:creationId xmlns:a16="http://schemas.microsoft.com/office/drawing/2014/main" id="{8DC84750-E7EA-4E56-8400-354711EB6BE0}"/>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22" name="TextBox 34">
              <a:extLst>
                <a:ext uri="{FF2B5EF4-FFF2-40B4-BE49-F238E27FC236}">
                  <a16:creationId xmlns:a16="http://schemas.microsoft.com/office/drawing/2014/main" id="{502C2E0D-EAE3-4511-A4BB-E405145C2BF5}"/>
                </a:ext>
              </a:extLst>
            </p:cNvPr>
            <p:cNvSpPr txBox="1">
              <a:spLocks noChangeArrowheads="1"/>
            </p:cNvSpPr>
            <p:nvPr/>
          </p:nvSpPr>
          <p:spPr bwMode="auto">
            <a:xfrm>
              <a:off x="5969726" y="459812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Hazard</a:t>
              </a:r>
            </a:p>
          </p:txBody>
        </p:sp>
      </p:grpSp>
      <p:grpSp>
        <p:nvGrpSpPr>
          <p:cNvPr id="51208" name="Group 29">
            <a:extLst>
              <a:ext uri="{FF2B5EF4-FFF2-40B4-BE49-F238E27FC236}">
                <a16:creationId xmlns:a16="http://schemas.microsoft.com/office/drawing/2014/main" id="{BE410481-5ABC-40C6-862C-8F82888C5940}"/>
              </a:ext>
            </a:extLst>
          </p:cNvPr>
          <p:cNvGrpSpPr>
            <a:grpSpLocks/>
          </p:cNvGrpSpPr>
          <p:nvPr/>
        </p:nvGrpSpPr>
        <p:grpSpPr bwMode="auto">
          <a:xfrm rot="-5400000">
            <a:off x="457200" y="4454525"/>
            <a:ext cx="1371600" cy="914400"/>
            <a:chOff x="1755577" y="4343399"/>
            <a:chExt cx="1371600" cy="914400"/>
          </a:xfrm>
        </p:grpSpPr>
        <p:sp>
          <p:nvSpPr>
            <p:cNvPr id="32" name="Oval 31">
              <a:extLst>
                <a:ext uri="{FF2B5EF4-FFF2-40B4-BE49-F238E27FC236}">
                  <a16:creationId xmlns:a16="http://schemas.microsoft.com/office/drawing/2014/main" id="{FFDF4A08-7C10-4B8F-B39E-8D59B6F1E03B}"/>
                </a:ext>
              </a:extLst>
            </p:cNvPr>
            <p:cNvSpPr/>
            <p:nvPr/>
          </p:nvSpPr>
          <p:spPr>
            <a:xfrm rot="10800000">
              <a:off x="1755577" y="4343399"/>
              <a:ext cx="137160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20" name="TextBox 32">
              <a:extLst>
                <a:ext uri="{FF2B5EF4-FFF2-40B4-BE49-F238E27FC236}">
                  <a16:creationId xmlns:a16="http://schemas.microsoft.com/office/drawing/2014/main" id="{32F1AED1-1AC6-49D3-8BA4-D00B4DC96B99}"/>
                </a:ext>
              </a:extLst>
            </p:cNvPr>
            <p:cNvSpPr txBox="1">
              <a:spLocks noChangeArrowheads="1"/>
            </p:cNvSpPr>
            <p:nvPr/>
          </p:nvSpPr>
          <p:spPr bwMode="auto">
            <a:xfrm>
              <a:off x="2107474" y="4611188"/>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Risk</a:t>
              </a:r>
            </a:p>
          </p:txBody>
        </p:sp>
      </p:grpSp>
      <p:grpSp>
        <p:nvGrpSpPr>
          <p:cNvPr id="51209" name="Group 39">
            <a:extLst>
              <a:ext uri="{FF2B5EF4-FFF2-40B4-BE49-F238E27FC236}">
                <a16:creationId xmlns:a16="http://schemas.microsoft.com/office/drawing/2014/main" id="{939B37A4-AA50-4AB6-9A7D-9E5D3F59E058}"/>
              </a:ext>
            </a:extLst>
          </p:cNvPr>
          <p:cNvGrpSpPr>
            <a:grpSpLocks/>
          </p:cNvGrpSpPr>
          <p:nvPr/>
        </p:nvGrpSpPr>
        <p:grpSpPr bwMode="auto">
          <a:xfrm rot="-5400000">
            <a:off x="503237" y="2789238"/>
            <a:ext cx="1279525" cy="914400"/>
            <a:chOff x="5806441" y="4343399"/>
            <a:chExt cx="1280160" cy="914400"/>
          </a:xfrm>
        </p:grpSpPr>
        <p:sp>
          <p:nvSpPr>
            <p:cNvPr id="41" name="Oval 40">
              <a:extLst>
                <a:ext uri="{FF2B5EF4-FFF2-40B4-BE49-F238E27FC236}">
                  <a16:creationId xmlns:a16="http://schemas.microsoft.com/office/drawing/2014/main" id="{5C88D1E1-B9E8-4262-83B1-157C9E5DE6CE}"/>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18" name="TextBox 41">
              <a:extLst>
                <a:ext uri="{FF2B5EF4-FFF2-40B4-BE49-F238E27FC236}">
                  <a16:creationId xmlns:a16="http://schemas.microsoft.com/office/drawing/2014/main" id="{181C7BAC-1D67-4453-85B9-28DE4BFD4870}"/>
                </a:ext>
              </a:extLst>
            </p:cNvPr>
            <p:cNvSpPr txBox="1">
              <a:spLocks noChangeArrowheads="1"/>
            </p:cNvSpPr>
            <p:nvPr/>
          </p:nvSpPr>
          <p:spPr bwMode="auto">
            <a:xfrm>
              <a:off x="5905613" y="4598134"/>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Fragility</a:t>
              </a:r>
            </a:p>
          </p:txBody>
        </p:sp>
      </p:grpSp>
      <p:pic>
        <p:nvPicPr>
          <p:cNvPr id="51210" name="Picture 3">
            <a:extLst>
              <a:ext uri="{FF2B5EF4-FFF2-40B4-BE49-F238E27FC236}">
                <a16:creationId xmlns:a16="http://schemas.microsoft.com/office/drawing/2014/main" id="{D317EA6B-4393-4681-BDF1-2B618D35B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731838"/>
            <a:ext cx="792162"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7447DD6-DD87-483C-BEA5-0B05CF15C1DF}"/>
              </a:ext>
            </a:extLst>
          </p:cNvPr>
          <p:cNvSpPr txBox="1"/>
          <p:nvPr/>
        </p:nvSpPr>
        <p:spPr>
          <a:xfrm>
            <a:off x="2620963" y="5708650"/>
            <a:ext cx="3932237" cy="246063"/>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Ground Motion Intensity, </a:t>
            </a:r>
            <a:r>
              <a:rPr lang="en-US" sz="1600" i="1" dirty="0">
                <a:solidFill>
                  <a:schemeClr val="tx1">
                    <a:lumMod val="65000"/>
                    <a:lumOff val="35000"/>
                  </a:schemeClr>
                </a:solidFill>
                <a:latin typeface="Arial" charset="0"/>
                <a:cs typeface="Arial" charset="0"/>
              </a:rPr>
              <a:t>IM=z</a:t>
            </a:r>
          </a:p>
        </p:txBody>
      </p:sp>
      <p:sp>
        <p:nvSpPr>
          <p:cNvPr id="26" name="TextBox 25">
            <a:extLst>
              <a:ext uri="{FF2B5EF4-FFF2-40B4-BE49-F238E27FC236}">
                <a16:creationId xmlns:a16="http://schemas.microsoft.com/office/drawing/2014/main" id="{3F2CC901-266A-4E13-8282-82DF90FD81EF}"/>
              </a:ext>
            </a:extLst>
          </p:cNvPr>
          <p:cNvSpPr txBox="1"/>
          <p:nvPr/>
        </p:nvSpPr>
        <p:spPr>
          <a:xfrm rot="-5400000">
            <a:off x="1119188" y="3148013"/>
            <a:ext cx="2144712" cy="246062"/>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Collapse | </a:t>
            </a:r>
            <a:r>
              <a:rPr lang="en-US" sz="1600" i="1" dirty="0">
                <a:solidFill>
                  <a:schemeClr val="tx1">
                    <a:lumMod val="65000"/>
                    <a:lumOff val="35000"/>
                  </a:schemeClr>
                </a:solidFill>
                <a:latin typeface="Arial" charset="0"/>
                <a:cs typeface="Arial" charset="0"/>
              </a:rPr>
              <a:t>IM=z</a:t>
            </a:r>
            <a:r>
              <a:rPr lang="en-US" sz="1600" dirty="0">
                <a:solidFill>
                  <a:schemeClr val="tx1">
                    <a:lumMod val="65000"/>
                    <a:lumOff val="35000"/>
                  </a:schemeClr>
                </a:solidFill>
                <a:latin typeface="Arial" charset="0"/>
                <a:cs typeface="Arial" charset="0"/>
              </a:rPr>
              <a:t> ]</a:t>
            </a:r>
          </a:p>
        </p:txBody>
      </p:sp>
      <p:sp>
        <p:nvSpPr>
          <p:cNvPr id="29" name="TextBox 28">
            <a:extLst>
              <a:ext uri="{FF2B5EF4-FFF2-40B4-BE49-F238E27FC236}">
                <a16:creationId xmlns:a16="http://schemas.microsoft.com/office/drawing/2014/main" id="{A7F8DA72-269E-4886-BF0F-BE0ABAEB4D3C}"/>
              </a:ext>
            </a:extLst>
          </p:cNvPr>
          <p:cNvSpPr txBox="1"/>
          <p:nvPr/>
        </p:nvSpPr>
        <p:spPr>
          <a:xfrm rot="-5400000">
            <a:off x="1585913" y="1492250"/>
            <a:ext cx="1189037" cy="246063"/>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a:t>
            </a:r>
            <a:r>
              <a:rPr lang="en-US" sz="1600" i="1" dirty="0">
                <a:solidFill>
                  <a:schemeClr val="tx1">
                    <a:lumMod val="65000"/>
                    <a:lumOff val="35000"/>
                  </a:schemeClr>
                </a:solidFill>
                <a:latin typeface="Arial" charset="0"/>
                <a:cs typeface="Arial" charset="0"/>
              </a:rPr>
              <a:t>IM</a:t>
            </a:r>
            <a:r>
              <a:rPr lang="en-US" sz="1600" dirty="0">
                <a:solidFill>
                  <a:schemeClr val="tx1">
                    <a:lumMod val="65000"/>
                    <a:lumOff val="35000"/>
                  </a:schemeClr>
                </a:solidFill>
                <a:latin typeface="Arial" charset="0"/>
                <a:cs typeface="Arial" charset="0"/>
              </a:rPr>
              <a:t> &gt; </a:t>
            </a:r>
            <a:r>
              <a:rPr lang="en-US" sz="1600" i="1" dirty="0">
                <a:solidFill>
                  <a:schemeClr val="tx1">
                    <a:lumMod val="65000"/>
                    <a:lumOff val="35000"/>
                  </a:schemeClr>
                </a:solidFill>
                <a:latin typeface="Arial" charset="0"/>
                <a:cs typeface="Arial" charset="0"/>
              </a:rPr>
              <a:t>z</a:t>
            </a:r>
            <a:r>
              <a:rPr lang="en-US" sz="1600" dirty="0">
                <a:solidFill>
                  <a:schemeClr val="tx1">
                    <a:lumMod val="65000"/>
                    <a:lumOff val="35000"/>
                  </a:schemeClr>
                </a:solidFill>
                <a:latin typeface="Arial" charset="0"/>
                <a:cs typeface="Arial" charset="0"/>
              </a:rPr>
              <a:t> ] </a:t>
            </a:r>
          </a:p>
        </p:txBody>
      </p:sp>
      <p:sp>
        <p:nvSpPr>
          <p:cNvPr id="30" name="TextBox 29">
            <a:extLst>
              <a:ext uri="{FF2B5EF4-FFF2-40B4-BE49-F238E27FC236}">
                <a16:creationId xmlns:a16="http://schemas.microsoft.com/office/drawing/2014/main" id="{5FADFE00-7266-4E68-A423-1BCCF50563D8}"/>
              </a:ext>
            </a:extLst>
          </p:cNvPr>
          <p:cNvSpPr txBox="1"/>
          <p:nvPr/>
        </p:nvSpPr>
        <p:spPr>
          <a:xfrm rot="-5400000">
            <a:off x="1568450" y="4768851"/>
            <a:ext cx="1189037" cy="246062"/>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Integrand</a:t>
            </a:r>
          </a:p>
        </p:txBody>
      </p:sp>
      <p:sp>
        <p:nvSpPr>
          <p:cNvPr id="51215" name="TextBox 30">
            <a:extLst>
              <a:ext uri="{FF2B5EF4-FFF2-40B4-BE49-F238E27FC236}">
                <a16:creationId xmlns:a16="http://schemas.microsoft.com/office/drawing/2014/main" id="{73B8BDAA-8F16-48B8-96F7-B9022EA82010}"/>
              </a:ext>
            </a:extLst>
          </p:cNvPr>
          <p:cNvSpPr txBox="1">
            <a:spLocks noChangeArrowheads="1"/>
          </p:cNvSpPr>
          <p:nvPr/>
        </p:nvSpPr>
        <p:spPr bwMode="auto">
          <a:xfrm>
            <a:off x="3048000" y="2813050"/>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F0000"/>
                </a:solidFill>
              </a:rPr>
              <a:t>Design </a:t>
            </a:r>
            <a:r>
              <a:rPr lang="en-US" altLang="en-US" sz="1600" i="1">
                <a:solidFill>
                  <a:srgbClr val="FF0000"/>
                </a:solidFill>
              </a:rPr>
              <a:t>IM</a:t>
            </a:r>
            <a:r>
              <a:rPr lang="en-US" altLang="en-US" sz="1600">
                <a:solidFill>
                  <a:srgbClr val="FF0000"/>
                </a:solidFill>
              </a:rPr>
              <a:t> = 1.29g</a:t>
            </a:r>
            <a:endParaRPr lang="en-US" altLang="en-US" sz="1600" i="1">
              <a:solidFill>
                <a:srgbClr val="FF0000"/>
              </a:solidFill>
            </a:endParaRPr>
          </a:p>
        </p:txBody>
      </p:sp>
      <p:sp>
        <p:nvSpPr>
          <p:cNvPr id="51216" name="TextBox 42">
            <a:extLst>
              <a:ext uri="{FF2B5EF4-FFF2-40B4-BE49-F238E27FC236}">
                <a16:creationId xmlns:a16="http://schemas.microsoft.com/office/drawing/2014/main" id="{49791A4E-13BA-44F9-925D-53F8CEF54988}"/>
              </a:ext>
            </a:extLst>
          </p:cNvPr>
          <p:cNvSpPr txBox="1">
            <a:spLocks noChangeArrowheads="1"/>
          </p:cNvSpPr>
          <p:nvPr/>
        </p:nvSpPr>
        <p:spPr bwMode="auto">
          <a:xfrm>
            <a:off x="3048000" y="3095625"/>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0061A3"/>
                </a:solidFill>
              </a:rPr>
              <a:t>Design </a:t>
            </a:r>
            <a:r>
              <a:rPr lang="en-US" altLang="en-US" sz="1600" i="1">
                <a:solidFill>
                  <a:srgbClr val="0061A3"/>
                </a:solidFill>
              </a:rPr>
              <a:t>IM</a:t>
            </a:r>
            <a:r>
              <a:rPr lang="en-US" altLang="en-US" sz="1600">
                <a:solidFill>
                  <a:srgbClr val="0061A3"/>
                </a:solidFill>
              </a:rPr>
              <a:t> = 1.18g</a:t>
            </a:r>
            <a:endParaRPr lang="en-US" altLang="en-US" sz="1600" i="1">
              <a:solidFill>
                <a:srgbClr val="0061A3"/>
              </a:solidFill>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E037952-6E75-48E8-BE84-ED0F6D55D8DC}"/>
              </a:ext>
            </a:extLst>
          </p:cNvPr>
          <p:cNvSpPr>
            <a:spLocks noGrp="1" noChangeArrowheads="1"/>
          </p:cNvSpPr>
          <p:nvPr>
            <p:ph type="title"/>
          </p:nvPr>
        </p:nvSpPr>
        <p:spPr>
          <a:xfrm>
            <a:off x="152400" y="82550"/>
            <a:ext cx="8839200" cy="531813"/>
          </a:xfrm>
        </p:spPr>
        <p:txBody>
          <a:bodyPr/>
          <a:lstStyle/>
          <a:p>
            <a:pPr algn="ctr" eaLnBrk="1" hangingPunct="1"/>
            <a:r>
              <a:rPr lang="en-US" altLang="en-US"/>
              <a:t>Risk-Based Design Approaches</a:t>
            </a:r>
          </a:p>
        </p:txBody>
      </p:sp>
      <p:sp>
        <p:nvSpPr>
          <p:cNvPr id="6147" name="Rectangle 3">
            <a:extLst>
              <a:ext uri="{FF2B5EF4-FFF2-40B4-BE49-F238E27FC236}">
                <a16:creationId xmlns:a16="http://schemas.microsoft.com/office/drawing/2014/main" id="{65470D9D-F7E6-437F-8E96-CA3F93E80E16}"/>
              </a:ext>
            </a:extLst>
          </p:cNvPr>
          <p:cNvSpPr>
            <a:spLocks noGrp="1" noChangeArrowheads="1"/>
          </p:cNvSpPr>
          <p:nvPr>
            <p:ph type="body" idx="1"/>
          </p:nvPr>
        </p:nvSpPr>
        <p:spPr>
          <a:xfrm>
            <a:off x="76200" y="914400"/>
            <a:ext cx="8991600" cy="5100638"/>
          </a:xfrm>
        </p:spPr>
        <p:txBody>
          <a:bodyPr/>
          <a:lstStyle/>
          <a:p>
            <a:pPr eaLnBrk="1" hangingPunct="1"/>
            <a:endParaRPr lang="en-US" altLang="en-US" sz="800"/>
          </a:p>
          <a:p>
            <a:pPr eaLnBrk="1" hangingPunct="1"/>
            <a:r>
              <a:rPr lang="en-US" altLang="en-US" sz="2400"/>
              <a:t>Risk-Targeted Maximum Considered Earthquake (MCE</a:t>
            </a:r>
            <a:r>
              <a:rPr lang="en-US" altLang="en-US" sz="2400" baseline="-25000"/>
              <a:t>R</a:t>
            </a:r>
            <a:r>
              <a:rPr lang="en-US" altLang="en-US" sz="2400"/>
              <a:t>) Ground Motions for designing new buildings and other structures, </a:t>
            </a:r>
            <a:r>
              <a:rPr lang="en-US" altLang="en-US" sz="2400" i="1"/>
              <a:t>2012 International Building Code</a:t>
            </a:r>
          </a:p>
          <a:p>
            <a:pPr eaLnBrk="1" hangingPunct="1"/>
            <a:endParaRPr lang="en-US" altLang="en-US" sz="800"/>
          </a:p>
          <a:p>
            <a:pPr eaLnBrk="1" hangingPunct="1"/>
            <a:r>
              <a:rPr lang="en-US" altLang="en-US" sz="2400"/>
              <a:t>A Performance-Based Approach to Define the Site-Specific Earthquake Ground Motion, </a:t>
            </a:r>
            <a:r>
              <a:rPr lang="en-US" altLang="en-US" sz="2400" i="1"/>
              <a:t>U.S. Nuclear Regulatory Commission (NRC) Regulatory Guide (RG) 1.208, 2007</a:t>
            </a:r>
          </a:p>
          <a:p>
            <a:pPr eaLnBrk="1" hangingPunct="1"/>
            <a:endParaRPr lang="en-US" altLang="en-US" sz="800"/>
          </a:p>
          <a:p>
            <a:pPr eaLnBrk="1" hangingPunct="1"/>
            <a:r>
              <a:rPr lang="en-US" altLang="en-US" sz="2400"/>
              <a:t>Development of Next-Generation Performance-Based Seismic Design Procedures for New and Existing Buildings, </a:t>
            </a:r>
            <a:r>
              <a:rPr lang="en-US" altLang="en-US" sz="2400" i="1"/>
              <a:t>Applied Technology Council (ATC) Project #58, funded by U.S. Federal Emergency Management Agency (FEMA), 2012</a:t>
            </a:r>
          </a:p>
        </p:txBody>
      </p:sp>
      <p:sp>
        <p:nvSpPr>
          <p:cNvPr id="6" name="TextBox 5">
            <a:extLst>
              <a:ext uri="{FF2B5EF4-FFF2-40B4-BE49-F238E27FC236}">
                <a16:creationId xmlns:a16="http://schemas.microsoft.com/office/drawing/2014/main" id="{7821760E-059C-4E78-B43D-434E987175E9}"/>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D0B53B31-874A-4B60-91A3-D0402AB2B9D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wipe(left)">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wipe(left)">
                                      <p:cBhvr>
                                        <p:cTn id="1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4">
            <a:extLst>
              <a:ext uri="{FF2B5EF4-FFF2-40B4-BE49-F238E27FC236}">
                <a16:creationId xmlns:a16="http://schemas.microsoft.com/office/drawing/2014/main" id="{316C1C5D-11D1-4539-B2A4-7C34F8182FAA}"/>
              </a:ext>
            </a:extLst>
          </p:cNvPr>
          <p:cNvGrpSpPr>
            <a:grpSpLocks/>
          </p:cNvGrpSpPr>
          <p:nvPr/>
        </p:nvGrpSpPr>
        <p:grpSpPr bwMode="auto">
          <a:xfrm>
            <a:off x="1403350" y="609600"/>
            <a:ext cx="7664450" cy="5303838"/>
            <a:chOff x="778259" y="609600"/>
            <a:chExt cx="7663682" cy="5303520"/>
          </a:xfrm>
        </p:grpSpPr>
        <p:pic>
          <p:nvPicPr>
            <p:cNvPr id="55309" name="Picture 2">
              <a:extLst>
                <a:ext uri="{FF2B5EF4-FFF2-40B4-BE49-F238E27FC236}">
                  <a16:creationId xmlns:a16="http://schemas.microsoft.com/office/drawing/2014/main" id="{AC4C761A-9A5C-43F8-9D40-15D748FE37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259" y="609600"/>
              <a:ext cx="4098541"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3">
              <a:extLst>
                <a:ext uri="{FF2B5EF4-FFF2-40B4-BE49-F238E27FC236}">
                  <a16:creationId xmlns:a16="http://schemas.microsoft.com/office/drawing/2014/main" id="{7B95697B-BF90-4496-B830-CDCF839F6E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09600"/>
              <a:ext cx="4098541"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299" name="Rectangle 2">
            <a:extLst>
              <a:ext uri="{FF2B5EF4-FFF2-40B4-BE49-F238E27FC236}">
                <a16:creationId xmlns:a16="http://schemas.microsoft.com/office/drawing/2014/main" id="{7BEE6873-0F1B-433E-AD37-5B64597A25F1}"/>
              </a:ext>
            </a:extLst>
          </p:cNvPr>
          <p:cNvSpPr>
            <a:spLocks noGrp="1" noChangeArrowheads="1"/>
          </p:cNvSpPr>
          <p:nvPr>
            <p:ph type="title"/>
          </p:nvPr>
        </p:nvSpPr>
        <p:spPr/>
        <p:txBody>
          <a:bodyPr/>
          <a:lstStyle/>
          <a:p>
            <a:pPr algn="ctr" eaLnBrk="1" hangingPunct="1"/>
            <a:r>
              <a:rPr lang="en-US" altLang="en-US"/>
              <a:t>2012 International Building Code</a:t>
            </a:r>
          </a:p>
        </p:txBody>
      </p:sp>
      <p:sp>
        <p:nvSpPr>
          <p:cNvPr id="55300" name="TextBox 6">
            <a:extLst>
              <a:ext uri="{FF2B5EF4-FFF2-40B4-BE49-F238E27FC236}">
                <a16:creationId xmlns:a16="http://schemas.microsoft.com/office/drawing/2014/main" id="{B78349AF-27AF-427F-B8CE-38C02FEFE8E4}"/>
              </a:ext>
            </a:extLst>
          </p:cNvPr>
          <p:cNvSpPr txBox="1">
            <a:spLocks noChangeArrowheads="1"/>
          </p:cNvSpPr>
          <p:nvPr/>
        </p:nvSpPr>
        <p:spPr bwMode="auto">
          <a:xfrm>
            <a:off x="0" y="5435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09788" indent="-17081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A20227"/>
                </a:solidFill>
              </a:rPr>
              <a:t>FIGURE 1613.3.1  </a:t>
            </a:r>
            <a:r>
              <a:rPr lang="en-US" altLang="en-US" sz="1600" b="1" u="sng">
                <a:solidFill>
                  <a:srgbClr val="A20227"/>
                </a:solidFill>
              </a:rPr>
              <a:t>RISK-TARGETED</a:t>
            </a:r>
            <a:r>
              <a:rPr lang="en-US" altLang="en-US" sz="1600" b="1">
                <a:solidFill>
                  <a:srgbClr val="A20227"/>
                </a:solidFill>
              </a:rPr>
              <a:t> MAXIMUM CONSIDERED EARTHQUAKE (MCE</a:t>
            </a:r>
            <a:r>
              <a:rPr lang="en-US" altLang="en-US" sz="1600" b="1" baseline="-25000">
                <a:solidFill>
                  <a:srgbClr val="A20227"/>
                </a:solidFill>
              </a:rPr>
              <a:t>R</a:t>
            </a:r>
            <a:r>
              <a:rPr lang="en-US" altLang="en-US" sz="1600" b="1">
                <a:solidFill>
                  <a:srgbClr val="A20227"/>
                </a:solidFill>
              </a:rPr>
              <a:t>) GROUND MOTION …</a:t>
            </a:r>
          </a:p>
        </p:txBody>
      </p:sp>
      <p:sp>
        <p:nvSpPr>
          <p:cNvPr id="11" name="TextBox 10">
            <a:extLst>
              <a:ext uri="{FF2B5EF4-FFF2-40B4-BE49-F238E27FC236}">
                <a16:creationId xmlns:a16="http://schemas.microsoft.com/office/drawing/2014/main" id="{34C31E93-0468-4422-B251-D06E25A66F27}"/>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7069B82F-34AB-421D-B9BC-222C016B8948}"/>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55303" name="Picture 2">
            <a:extLst>
              <a:ext uri="{FF2B5EF4-FFF2-40B4-BE49-F238E27FC236}">
                <a16:creationId xmlns:a16="http://schemas.microsoft.com/office/drawing/2014/main" id="{A4D790EE-1712-41D5-AFC8-99B0A830B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r="30083"/>
          <a:stretch>
            <a:fillRect/>
          </a:stretch>
        </p:blipFill>
        <p:spPr bwMode="auto">
          <a:xfrm>
            <a:off x="152400" y="255905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2">
            <a:extLst>
              <a:ext uri="{FF2B5EF4-FFF2-40B4-BE49-F238E27FC236}">
                <a16:creationId xmlns:a16="http://schemas.microsoft.com/office/drawing/2014/main" id="{3BA5EDB1-5DE0-46E1-AA71-CBC8E788CB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52400" y="213360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
            <a:extLst>
              <a:ext uri="{FF2B5EF4-FFF2-40B4-BE49-F238E27FC236}">
                <a16:creationId xmlns:a16="http://schemas.microsoft.com/office/drawing/2014/main" id="{2F9AF899-E93B-4376-B489-629EC4DCB9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52400" y="152400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2">
            <a:extLst>
              <a:ext uri="{FF2B5EF4-FFF2-40B4-BE49-F238E27FC236}">
                <a16:creationId xmlns:a16="http://schemas.microsoft.com/office/drawing/2014/main" id="{26E0B209-73D3-44F3-BBB4-F83E85E8A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49225" y="903288"/>
            <a:ext cx="15081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a:extLst>
              <a:ext uri="{FF2B5EF4-FFF2-40B4-BE49-F238E27FC236}">
                <a16:creationId xmlns:a16="http://schemas.microsoft.com/office/drawing/2014/main" id="{C684F770-A6ED-4938-AF9A-2415D2B1AA8A}"/>
              </a:ext>
            </a:extLst>
          </p:cNvPr>
          <p:cNvSpPr>
            <a:spLocks noChangeAspect="1"/>
          </p:cNvSpPr>
          <p:nvPr/>
        </p:nvSpPr>
        <p:spPr>
          <a:xfrm>
            <a:off x="1804988" y="26670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5-Point Star 17">
            <a:extLst>
              <a:ext uri="{FF2B5EF4-FFF2-40B4-BE49-F238E27FC236}">
                <a16:creationId xmlns:a16="http://schemas.microsoft.com/office/drawing/2014/main" id="{DED1C042-83F0-4F1F-AD68-4F1AD30994E9}"/>
              </a:ext>
            </a:extLst>
          </p:cNvPr>
          <p:cNvSpPr>
            <a:spLocks noChangeAspect="1"/>
          </p:cNvSpPr>
          <p:nvPr/>
        </p:nvSpPr>
        <p:spPr>
          <a:xfrm>
            <a:off x="6019800" y="3617913"/>
            <a:ext cx="228600" cy="228600"/>
          </a:xfrm>
          <a:prstGeom prst="star5">
            <a:avLst/>
          </a:prstGeom>
          <a:solidFill>
            <a:srgbClr val="0061A3"/>
          </a:solidFill>
          <a:ln>
            <a:solidFill>
              <a:srgbClr val="0061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6580803A-D5BF-4105-89D8-E70790148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9"/>
          <a:stretch>
            <a:fillRect/>
          </a:stretch>
        </p:blipFill>
        <p:spPr bwMode="auto">
          <a:xfrm>
            <a:off x="1905000" y="841375"/>
            <a:ext cx="5334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a:extLst>
              <a:ext uri="{FF2B5EF4-FFF2-40B4-BE49-F238E27FC236}">
                <a16:creationId xmlns:a16="http://schemas.microsoft.com/office/drawing/2014/main" id="{1AB338CF-A340-401B-BBDB-F3025220AF63}"/>
              </a:ext>
            </a:extLst>
          </p:cNvPr>
          <p:cNvSpPr>
            <a:spLocks noGrp="1" noChangeArrowheads="1"/>
          </p:cNvSpPr>
          <p:nvPr>
            <p:ph type="title"/>
          </p:nvPr>
        </p:nvSpPr>
        <p:spPr/>
        <p:txBody>
          <a:bodyPr/>
          <a:lstStyle/>
          <a:p>
            <a:pPr algn="ctr" eaLnBrk="1" hangingPunct="1"/>
            <a:r>
              <a:rPr lang="en-US" altLang="en-US"/>
              <a:t>“Risk Integral” (Example)</a:t>
            </a:r>
          </a:p>
        </p:txBody>
      </p:sp>
      <p:sp>
        <p:nvSpPr>
          <p:cNvPr id="57348" name="Rectangle 3">
            <a:extLst>
              <a:ext uri="{FF2B5EF4-FFF2-40B4-BE49-F238E27FC236}">
                <a16:creationId xmlns:a16="http://schemas.microsoft.com/office/drawing/2014/main" id="{06DD61F9-A312-4C68-934D-65BF3FA97300}"/>
              </a:ext>
            </a:extLst>
          </p:cNvPr>
          <p:cNvSpPr>
            <a:spLocks noGrp="1" noChangeArrowheads="1"/>
          </p:cNvSpPr>
          <p:nvPr>
            <p:ph type="body" idx="1"/>
          </p:nvPr>
        </p:nvSpPr>
        <p:spPr>
          <a:xfrm>
            <a:off x="304800" y="990600"/>
            <a:ext cx="8229600" cy="5100638"/>
          </a:xfrm>
        </p:spPr>
        <p:txBody>
          <a:bodyPr/>
          <a:lstStyle/>
          <a:p>
            <a:pPr eaLnBrk="1" hangingPunct="1">
              <a:buFontTx/>
              <a:buNone/>
            </a:pPr>
            <a:r>
              <a:rPr lang="en-US" altLang="en-US"/>
              <a:t> </a:t>
            </a:r>
          </a:p>
          <a:p>
            <a:pPr eaLnBrk="1" hangingPunct="1"/>
            <a:endParaRPr lang="en-US" altLang="en-US"/>
          </a:p>
          <a:p>
            <a:pPr eaLnBrk="1" hangingPunct="1"/>
            <a:endParaRPr lang="en-US" altLang="en-US"/>
          </a:p>
        </p:txBody>
      </p:sp>
      <p:sp>
        <p:nvSpPr>
          <p:cNvPr id="24" name="TextBox 23">
            <a:extLst>
              <a:ext uri="{FF2B5EF4-FFF2-40B4-BE49-F238E27FC236}">
                <a16:creationId xmlns:a16="http://schemas.microsoft.com/office/drawing/2014/main" id="{DAA73C73-DDD8-4DE8-886B-106B24DC69B0}"/>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25" name="TextBox 24">
            <a:extLst>
              <a:ext uri="{FF2B5EF4-FFF2-40B4-BE49-F238E27FC236}">
                <a16:creationId xmlns:a16="http://schemas.microsoft.com/office/drawing/2014/main" id="{31F6FE15-2EC7-4E05-98B8-3E1F606951DF}"/>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pSp>
        <p:nvGrpSpPr>
          <p:cNvPr id="57351" name="Group 26">
            <a:extLst>
              <a:ext uri="{FF2B5EF4-FFF2-40B4-BE49-F238E27FC236}">
                <a16:creationId xmlns:a16="http://schemas.microsoft.com/office/drawing/2014/main" id="{F9235594-4E6E-4620-A621-0B7B370813C2}"/>
              </a:ext>
            </a:extLst>
          </p:cNvPr>
          <p:cNvGrpSpPr>
            <a:grpSpLocks/>
          </p:cNvGrpSpPr>
          <p:nvPr/>
        </p:nvGrpSpPr>
        <p:grpSpPr bwMode="auto">
          <a:xfrm rot="-5400000">
            <a:off x="503237" y="1189038"/>
            <a:ext cx="1279525" cy="914400"/>
            <a:chOff x="5806441" y="4343399"/>
            <a:chExt cx="1280160" cy="914400"/>
          </a:xfrm>
        </p:grpSpPr>
        <p:sp>
          <p:nvSpPr>
            <p:cNvPr id="34" name="Oval 33">
              <a:extLst>
                <a:ext uri="{FF2B5EF4-FFF2-40B4-BE49-F238E27FC236}">
                  <a16:creationId xmlns:a16="http://schemas.microsoft.com/office/drawing/2014/main" id="{51DC71C4-E45F-4795-AFC1-A4B62FF85FC9}"/>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7369" name="TextBox 34">
              <a:extLst>
                <a:ext uri="{FF2B5EF4-FFF2-40B4-BE49-F238E27FC236}">
                  <a16:creationId xmlns:a16="http://schemas.microsoft.com/office/drawing/2014/main" id="{ED966A0A-50F1-4F09-813F-E28213EEEF92}"/>
                </a:ext>
              </a:extLst>
            </p:cNvPr>
            <p:cNvSpPr txBox="1">
              <a:spLocks noChangeArrowheads="1"/>
            </p:cNvSpPr>
            <p:nvPr/>
          </p:nvSpPr>
          <p:spPr bwMode="auto">
            <a:xfrm>
              <a:off x="5969726" y="459812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Hazard</a:t>
              </a:r>
            </a:p>
          </p:txBody>
        </p:sp>
      </p:grpSp>
      <p:grpSp>
        <p:nvGrpSpPr>
          <p:cNvPr id="57352" name="Group 29">
            <a:extLst>
              <a:ext uri="{FF2B5EF4-FFF2-40B4-BE49-F238E27FC236}">
                <a16:creationId xmlns:a16="http://schemas.microsoft.com/office/drawing/2014/main" id="{EF8FC410-5A23-46E1-A9D0-AA13F8DDD423}"/>
              </a:ext>
            </a:extLst>
          </p:cNvPr>
          <p:cNvGrpSpPr>
            <a:grpSpLocks/>
          </p:cNvGrpSpPr>
          <p:nvPr/>
        </p:nvGrpSpPr>
        <p:grpSpPr bwMode="auto">
          <a:xfrm rot="-5400000">
            <a:off x="457200" y="4454525"/>
            <a:ext cx="1371600" cy="914400"/>
            <a:chOff x="1755577" y="4343399"/>
            <a:chExt cx="1371600" cy="914400"/>
          </a:xfrm>
        </p:grpSpPr>
        <p:sp>
          <p:nvSpPr>
            <p:cNvPr id="32" name="Oval 31">
              <a:extLst>
                <a:ext uri="{FF2B5EF4-FFF2-40B4-BE49-F238E27FC236}">
                  <a16:creationId xmlns:a16="http://schemas.microsoft.com/office/drawing/2014/main" id="{39BB4C93-5E6F-4418-AD8C-BFFD7D7DC68F}"/>
                </a:ext>
              </a:extLst>
            </p:cNvPr>
            <p:cNvSpPr/>
            <p:nvPr/>
          </p:nvSpPr>
          <p:spPr>
            <a:xfrm rot="10800000">
              <a:off x="1755577" y="4343399"/>
              <a:ext cx="137160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7367" name="TextBox 32">
              <a:extLst>
                <a:ext uri="{FF2B5EF4-FFF2-40B4-BE49-F238E27FC236}">
                  <a16:creationId xmlns:a16="http://schemas.microsoft.com/office/drawing/2014/main" id="{145E83AE-0F2D-417A-8F61-0572F4DF78B3}"/>
                </a:ext>
              </a:extLst>
            </p:cNvPr>
            <p:cNvSpPr txBox="1">
              <a:spLocks noChangeArrowheads="1"/>
            </p:cNvSpPr>
            <p:nvPr/>
          </p:nvSpPr>
          <p:spPr bwMode="auto">
            <a:xfrm>
              <a:off x="2107474" y="4611188"/>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Risk</a:t>
              </a:r>
            </a:p>
          </p:txBody>
        </p:sp>
      </p:grpSp>
      <p:grpSp>
        <p:nvGrpSpPr>
          <p:cNvPr id="57353" name="Group 39">
            <a:extLst>
              <a:ext uri="{FF2B5EF4-FFF2-40B4-BE49-F238E27FC236}">
                <a16:creationId xmlns:a16="http://schemas.microsoft.com/office/drawing/2014/main" id="{8E7EA7FD-C06E-4CB1-A7AD-BB6CB10705C7}"/>
              </a:ext>
            </a:extLst>
          </p:cNvPr>
          <p:cNvGrpSpPr>
            <a:grpSpLocks/>
          </p:cNvGrpSpPr>
          <p:nvPr/>
        </p:nvGrpSpPr>
        <p:grpSpPr bwMode="auto">
          <a:xfrm rot="-5400000">
            <a:off x="503237" y="2789238"/>
            <a:ext cx="1279525" cy="914400"/>
            <a:chOff x="5806441" y="4343399"/>
            <a:chExt cx="1280160" cy="914400"/>
          </a:xfrm>
        </p:grpSpPr>
        <p:sp>
          <p:nvSpPr>
            <p:cNvPr id="41" name="Oval 40">
              <a:extLst>
                <a:ext uri="{FF2B5EF4-FFF2-40B4-BE49-F238E27FC236}">
                  <a16:creationId xmlns:a16="http://schemas.microsoft.com/office/drawing/2014/main" id="{25F9D2FE-B6BE-46B2-B29E-F8F679977C04}"/>
                </a:ext>
              </a:extLst>
            </p:cNvPr>
            <p:cNvSpPr/>
            <p:nvPr/>
          </p:nvSpPr>
          <p:spPr>
            <a:xfrm rot="10800000">
              <a:off x="5806441" y="4343399"/>
              <a:ext cx="1280160"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7365" name="TextBox 41">
              <a:extLst>
                <a:ext uri="{FF2B5EF4-FFF2-40B4-BE49-F238E27FC236}">
                  <a16:creationId xmlns:a16="http://schemas.microsoft.com/office/drawing/2014/main" id="{9B0AE219-2564-4460-8A59-349CCBC4C656}"/>
                </a:ext>
              </a:extLst>
            </p:cNvPr>
            <p:cNvSpPr txBox="1">
              <a:spLocks noChangeArrowheads="1"/>
            </p:cNvSpPr>
            <p:nvPr/>
          </p:nvSpPr>
          <p:spPr bwMode="auto">
            <a:xfrm>
              <a:off x="5905613" y="4598134"/>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Fragility</a:t>
              </a:r>
            </a:p>
          </p:txBody>
        </p:sp>
      </p:grpSp>
      <p:pic>
        <p:nvPicPr>
          <p:cNvPr id="57354" name="Picture 3">
            <a:extLst>
              <a:ext uri="{FF2B5EF4-FFF2-40B4-BE49-F238E27FC236}">
                <a16:creationId xmlns:a16="http://schemas.microsoft.com/office/drawing/2014/main" id="{67AFA842-D6BF-4216-9488-2E5D8B1F9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731838"/>
            <a:ext cx="792162"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BEA62CE6-F491-452A-9A25-72C7B2FCB819}"/>
              </a:ext>
            </a:extLst>
          </p:cNvPr>
          <p:cNvSpPr txBox="1"/>
          <p:nvPr/>
        </p:nvSpPr>
        <p:spPr>
          <a:xfrm>
            <a:off x="2620963" y="5708650"/>
            <a:ext cx="3932237" cy="246063"/>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Ground Motion Intensity, </a:t>
            </a:r>
            <a:r>
              <a:rPr lang="en-US" sz="1600" i="1" dirty="0">
                <a:solidFill>
                  <a:schemeClr val="tx1">
                    <a:lumMod val="65000"/>
                    <a:lumOff val="35000"/>
                  </a:schemeClr>
                </a:solidFill>
                <a:latin typeface="Arial" charset="0"/>
                <a:cs typeface="Arial" charset="0"/>
              </a:rPr>
              <a:t>IM=z</a:t>
            </a:r>
          </a:p>
        </p:txBody>
      </p:sp>
      <p:sp>
        <p:nvSpPr>
          <p:cNvPr id="26" name="TextBox 25">
            <a:extLst>
              <a:ext uri="{FF2B5EF4-FFF2-40B4-BE49-F238E27FC236}">
                <a16:creationId xmlns:a16="http://schemas.microsoft.com/office/drawing/2014/main" id="{FCA77E2D-50ED-4948-B500-456CEEE07E0D}"/>
              </a:ext>
            </a:extLst>
          </p:cNvPr>
          <p:cNvSpPr txBox="1"/>
          <p:nvPr/>
        </p:nvSpPr>
        <p:spPr>
          <a:xfrm rot="-5400000">
            <a:off x="1119188" y="3148013"/>
            <a:ext cx="2144712" cy="246062"/>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Collapse | </a:t>
            </a:r>
            <a:r>
              <a:rPr lang="en-US" sz="1600" i="1" dirty="0">
                <a:solidFill>
                  <a:schemeClr val="tx1">
                    <a:lumMod val="65000"/>
                    <a:lumOff val="35000"/>
                  </a:schemeClr>
                </a:solidFill>
                <a:latin typeface="Arial" charset="0"/>
                <a:cs typeface="Arial" charset="0"/>
              </a:rPr>
              <a:t>IM=z</a:t>
            </a:r>
            <a:r>
              <a:rPr lang="en-US" sz="1600" dirty="0">
                <a:solidFill>
                  <a:schemeClr val="tx1">
                    <a:lumMod val="65000"/>
                    <a:lumOff val="35000"/>
                  </a:schemeClr>
                </a:solidFill>
                <a:latin typeface="Arial" charset="0"/>
                <a:cs typeface="Arial" charset="0"/>
              </a:rPr>
              <a:t> ]</a:t>
            </a:r>
          </a:p>
        </p:txBody>
      </p:sp>
      <p:sp>
        <p:nvSpPr>
          <p:cNvPr id="29" name="TextBox 28">
            <a:extLst>
              <a:ext uri="{FF2B5EF4-FFF2-40B4-BE49-F238E27FC236}">
                <a16:creationId xmlns:a16="http://schemas.microsoft.com/office/drawing/2014/main" id="{CC302919-1E44-439C-B9D5-24CC74C50094}"/>
              </a:ext>
            </a:extLst>
          </p:cNvPr>
          <p:cNvSpPr txBox="1"/>
          <p:nvPr/>
        </p:nvSpPr>
        <p:spPr>
          <a:xfrm rot="-5400000">
            <a:off x="1585913" y="1492250"/>
            <a:ext cx="1189037" cy="246063"/>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a:t>
            </a:r>
            <a:r>
              <a:rPr lang="en-US" sz="1600" i="1" dirty="0">
                <a:solidFill>
                  <a:schemeClr val="tx1">
                    <a:lumMod val="65000"/>
                    <a:lumOff val="35000"/>
                  </a:schemeClr>
                </a:solidFill>
                <a:latin typeface="Arial" charset="0"/>
                <a:cs typeface="Arial" charset="0"/>
              </a:rPr>
              <a:t>IM</a:t>
            </a:r>
            <a:r>
              <a:rPr lang="en-US" sz="1600" dirty="0">
                <a:solidFill>
                  <a:schemeClr val="tx1">
                    <a:lumMod val="65000"/>
                    <a:lumOff val="35000"/>
                  </a:schemeClr>
                </a:solidFill>
                <a:latin typeface="Arial" charset="0"/>
                <a:cs typeface="Arial" charset="0"/>
              </a:rPr>
              <a:t> &gt; </a:t>
            </a:r>
            <a:r>
              <a:rPr lang="en-US" sz="1600" i="1" dirty="0">
                <a:solidFill>
                  <a:schemeClr val="tx1">
                    <a:lumMod val="65000"/>
                    <a:lumOff val="35000"/>
                  </a:schemeClr>
                </a:solidFill>
                <a:latin typeface="Arial" charset="0"/>
                <a:cs typeface="Arial" charset="0"/>
              </a:rPr>
              <a:t>z</a:t>
            </a:r>
            <a:r>
              <a:rPr lang="en-US" sz="1600" dirty="0">
                <a:solidFill>
                  <a:schemeClr val="tx1">
                    <a:lumMod val="65000"/>
                    <a:lumOff val="35000"/>
                  </a:schemeClr>
                </a:solidFill>
                <a:latin typeface="Arial" charset="0"/>
                <a:cs typeface="Arial" charset="0"/>
              </a:rPr>
              <a:t> ] </a:t>
            </a:r>
          </a:p>
        </p:txBody>
      </p:sp>
      <p:sp>
        <p:nvSpPr>
          <p:cNvPr id="30" name="TextBox 29">
            <a:extLst>
              <a:ext uri="{FF2B5EF4-FFF2-40B4-BE49-F238E27FC236}">
                <a16:creationId xmlns:a16="http://schemas.microsoft.com/office/drawing/2014/main" id="{112A796C-5C1A-493A-BA90-154D71F1E475}"/>
              </a:ext>
            </a:extLst>
          </p:cNvPr>
          <p:cNvSpPr txBox="1"/>
          <p:nvPr/>
        </p:nvSpPr>
        <p:spPr>
          <a:xfrm rot="-5400000">
            <a:off x="1568450" y="4768851"/>
            <a:ext cx="1189037" cy="246062"/>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Integrand</a:t>
            </a:r>
          </a:p>
        </p:txBody>
      </p:sp>
      <p:sp>
        <p:nvSpPr>
          <p:cNvPr id="57359" name="TextBox 30">
            <a:extLst>
              <a:ext uri="{FF2B5EF4-FFF2-40B4-BE49-F238E27FC236}">
                <a16:creationId xmlns:a16="http://schemas.microsoft.com/office/drawing/2014/main" id="{A9ECDD45-F194-4296-A43E-8BD3865EB431}"/>
              </a:ext>
            </a:extLst>
          </p:cNvPr>
          <p:cNvSpPr txBox="1">
            <a:spLocks noChangeArrowheads="1"/>
          </p:cNvSpPr>
          <p:nvPr/>
        </p:nvSpPr>
        <p:spPr bwMode="auto">
          <a:xfrm>
            <a:off x="3048000" y="2813050"/>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F0000"/>
                </a:solidFill>
              </a:rPr>
              <a:t>Design </a:t>
            </a:r>
            <a:r>
              <a:rPr lang="en-US" altLang="en-US" sz="1600" i="1">
                <a:solidFill>
                  <a:srgbClr val="FF0000"/>
                </a:solidFill>
              </a:rPr>
              <a:t>IM</a:t>
            </a:r>
            <a:r>
              <a:rPr lang="en-US" altLang="en-US" sz="1600">
                <a:solidFill>
                  <a:srgbClr val="FF0000"/>
                </a:solidFill>
              </a:rPr>
              <a:t> = 1.29g</a:t>
            </a:r>
            <a:endParaRPr lang="en-US" altLang="en-US" sz="1600" i="1">
              <a:solidFill>
                <a:srgbClr val="FF0000"/>
              </a:solidFill>
            </a:endParaRPr>
          </a:p>
        </p:txBody>
      </p:sp>
      <p:sp>
        <p:nvSpPr>
          <p:cNvPr id="57360" name="TextBox 42">
            <a:extLst>
              <a:ext uri="{FF2B5EF4-FFF2-40B4-BE49-F238E27FC236}">
                <a16:creationId xmlns:a16="http://schemas.microsoft.com/office/drawing/2014/main" id="{4024F96D-BF01-4E38-887F-BBBFFB8B89D3}"/>
              </a:ext>
            </a:extLst>
          </p:cNvPr>
          <p:cNvSpPr txBox="1">
            <a:spLocks noChangeArrowheads="1"/>
          </p:cNvSpPr>
          <p:nvPr/>
        </p:nvSpPr>
        <p:spPr bwMode="auto">
          <a:xfrm>
            <a:off x="3048000" y="3095625"/>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0061A3"/>
                </a:solidFill>
              </a:rPr>
              <a:t>Design </a:t>
            </a:r>
            <a:r>
              <a:rPr lang="en-US" altLang="en-US" sz="1600" i="1">
                <a:solidFill>
                  <a:srgbClr val="0061A3"/>
                </a:solidFill>
              </a:rPr>
              <a:t>IM</a:t>
            </a:r>
            <a:r>
              <a:rPr lang="en-US" altLang="en-US" sz="1600">
                <a:solidFill>
                  <a:srgbClr val="0061A3"/>
                </a:solidFill>
              </a:rPr>
              <a:t> = 1.18g</a:t>
            </a:r>
            <a:endParaRPr lang="en-US" altLang="en-US" sz="1600" i="1">
              <a:solidFill>
                <a:srgbClr val="0061A3"/>
              </a:solidFill>
            </a:endParaRPr>
          </a:p>
        </p:txBody>
      </p:sp>
      <p:cxnSp>
        <p:nvCxnSpPr>
          <p:cNvPr id="36" name="Straight Connector 35">
            <a:extLst>
              <a:ext uri="{FF2B5EF4-FFF2-40B4-BE49-F238E27FC236}">
                <a16:creationId xmlns:a16="http://schemas.microsoft.com/office/drawing/2014/main" id="{1606E271-6BFA-4E93-8312-779B86972F43}"/>
              </a:ext>
            </a:extLst>
          </p:cNvPr>
          <p:cNvCxnSpPr/>
          <p:nvPr/>
        </p:nvCxnSpPr>
        <p:spPr>
          <a:xfrm>
            <a:off x="2606675" y="1676400"/>
            <a:ext cx="4114800" cy="0"/>
          </a:xfrm>
          <a:prstGeom prst="line">
            <a:avLst/>
          </a:prstGeom>
          <a:ln>
            <a:solidFill>
              <a:srgbClr val="006F4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58DA892-B482-442C-A78E-F7BA233E77A2}"/>
              </a:ext>
            </a:extLst>
          </p:cNvPr>
          <p:cNvCxnSpPr/>
          <p:nvPr/>
        </p:nvCxnSpPr>
        <p:spPr>
          <a:xfrm rot="16200000" flipH="1">
            <a:off x="4430712" y="2659063"/>
            <a:ext cx="1965325" cy="0"/>
          </a:xfrm>
          <a:prstGeom prst="straightConnector1">
            <a:avLst/>
          </a:prstGeom>
          <a:ln>
            <a:solidFill>
              <a:srgbClr val="FF0000"/>
            </a:solidFill>
            <a:prstDash val="dash"/>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4774A6-327D-41F0-B2AE-0A81C05DD75D}"/>
              </a:ext>
            </a:extLst>
          </p:cNvPr>
          <p:cNvCxnSpPr/>
          <p:nvPr/>
        </p:nvCxnSpPr>
        <p:spPr>
          <a:xfrm rot="16200000" flipH="1">
            <a:off x="4350543" y="2682082"/>
            <a:ext cx="2011363" cy="0"/>
          </a:xfrm>
          <a:prstGeom prst="straightConnector1">
            <a:avLst/>
          </a:prstGeom>
          <a:ln>
            <a:solidFill>
              <a:srgbClr val="0033CC"/>
            </a:solidFill>
            <a:prstDash val="dash"/>
            <a:headEnd type="oval" w="sm" len="sm"/>
            <a:tailEnd type="triangl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1000"/>
                                        <p:tgtEl>
                                          <p:spTgt spid="38"/>
                                        </p:tgtEl>
                                      </p:cBhvr>
                                    </p:animEffect>
                                  </p:childTnLst>
                                </p:cTn>
                              </p:par>
                              <p:par>
                                <p:cTn id="12" presetID="22" presetClass="entr" presetSubtype="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a:extLst>
              <a:ext uri="{FF2B5EF4-FFF2-40B4-BE49-F238E27FC236}">
                <a16:creationId xmlns:a16="http://schemas.microsoft.com/office/drawing/2014/main" id="{07FF392C-26AF-4E97-AA40-0854913409A3}"/>
              </a:ext>
            </a:extLst>
          </p:cNvPr>
          <p:cNvGrpSpPr>
            <a:grpSpLocks/>
          </p:cNvGrpSpPr>
          <p:nvPr/>
        </p:nvGrpSpPr>
        <p:grpSpPr bwMode="auto">
          <a:xfrm>
            <a:off x="1403350" y="609600"/>
            <a:ext cx="7664450" cy="5303838"/>
            <a:chOff x="778259" y="609600"/>
            <a:chExt cx="7663682" cy="5303520"/>
          </a:xfrm>
        </p:grpSpPr>
        <p:pic>
          <p:nvPicPr>
            <p:cNvPr id="22539" name="Picture 2">
              <a:extLst>
                <a:ext uri="{FF2B5EF4-FFF2-40B4-BE49-F238E27FC236}">
                  <a16:creationId xmlns:a16="http://schemas.microsoft.com/office/drawing/2014/main" id="{8FDC9843-1529-4DBA-9670-588D553E4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259" y="609600"/>
              <a:ext cx="4098541"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
              <a:extLst>
                <a:ext uri="{FF2B5EF4-FFF2-40B4-BE49-F238E27FC236}">
                  <a16:creationId xmlns:a16="http://schemas.microsoft.com/office/drawing/2014/main" id="{599A18FB-1FAD-4C56-ADCE-E0AD12A98F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09600"/>
              <a:ext cx="4098541"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Rectangle 2">
            <a:extLst>
              <a:ext uri="{FF2B5EF4-FFF2-40B4-BE49-F238E27FC236}">
                <a16:creationId xmlns:a16="http://schemas.microsoft.com/office/drawing/2014/main" id="{781A33B4-057A-4E84-A43E-2EE76EF19AA6}"/>
              </a:ext>
            </a:extLst>
          </p:cNvPr>
          <p:cNvSpPr>
            <a:spLocks noGrp="1" noChangeArrowheads="1"/>
          </p:cNvSpPr>
          <p:nvPr>
            <p:ph type="title"/>
          </p:nvPr>
        </p:nvSpPr>
        <p:spPr/>
        <p:txBody>
          <a:bodyPr/>
          <a:lstStyle/>
          <a:p>
            <a:pPr algn="ctr" eaLnBrk="1" hangingPunct="1"/>
            <a:r>
              <a:rPr lang="en-US" altLang="en-US"/>
              <a:t>2012 “International” Building Code</a:t>
            </a:r>
          </a:p>
        </p:txBody>
      </p:sp>
      <p:sp>
        <p:nvSpPr>
          <p:cNvPr id="22532" name="TextBox 6">
            <a:extLst>
              <a:ext uri="{FF2B5EF4-FFF2-40B4-BE49-F238E27FC236}">
                <a16:creationId xmlns:a16="http://schemas.microsoft.com/office/drawing/2014/main" id="{F30F3370-4EEE-44CB-A721-1A1B32160596}"/>
              </a:ext>
            </a:extLst>
          </p:cNvPr>
          <p:cNvSpPr txBox="1">
            <a:spLocks noChangeArrowheads="1"/>
          </p:cNvSpPr>
          <p:nvPr/>
        </p:nvSpPr>
        <p:spPr bwMode="auto">
          <a:xfrm>
            <a:off x="0" y="5435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09788" indent="-17081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A20227"/>
                </a:solidFill>
              </a:rPr>
              <a:t>FIGURE 1613.3.1  </a:t>
            </a:r>
            <a:r>
              <a:rPr lang="en-US" altLang="en-US" sz="1600" b="1" u="sng">
                <a:solidFill>
                  <a:srgbClr val="A20227"/>
                </a:solidFill>
              </a:rPr>
              <a:t>RISK-TARGETED</a:t>
            </a:r>
            <a:r>
              <a:rPr lang="en-US" altLang="en-US" sz="1600" b="1">
                <a:solidFill>
                  <a:srgbClr val="A20227"/>
                </a:solidFill>
              </a:rPr>
              <a:t> MAXIMUM CONSIDERED EARTHQUAKE (MCE</a:t>
            </a:r>
            <a:r>
              <a:rPr lang="en-US" altLang="en-US" sz="1600" b="1" baseline="-25000">
                <a:solidFill>
                  <a:srgbClr val="A20227"/>
                </a:solidFill>
              </a:rPr>
              <a:t>R</a:t>
            </a:r>
            <a:r>
              <a:rPr lang="en-US" altLang="en-US" sz="1600" b="1">
                <a:solidFill>
                  <a:srgbClr val="A20227"/>
                </a:solidFill>
              </a:rPr>
              <a:t>) GROUND MOTION …</a:t>
            </a:r>
          </a:p>
        </p:txBody>
      </p:sp>
      <p:sp>
        <p:nvSpPr>
          <p:cNvPr id="11" name="TextBox 10">
            <a:extLst>
              <a:ext uri="{FF2B5EF4-FFF2-40B4-BE49-F238E27FC236}">
                <a16:creationId xmlns:a16="http://schemas.microsoft.com/office/drawing/2014/main" id="{3D38F8C0-6A2A-4ADF-88AB-028355DC5AF5}"/>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F972CF14-34CF-490A-A1FE-4F0B5917354D}"/>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22535" name="Picture 2">
            <a:extLst>
              <a:ext uri="{FF2B5EF4-FFF2-40B4-BE49-F238E27FC236}">
                <a16:creationId xmlns:a16="http://schemas.microsoft.com/office/drawing/2014/main" id="{96CC07DB-0D4F-48C0-9B78-2EE0786F7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r="30083"/>
          <a:stretch>
            <a:fillRect/>
          </a:stretch>
        </p:blipFill>
        <p:spPr bwMode="auto">
          <a:xfrm>
            <a:off x="152400" y="255905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a:extLst>
              <a:ext uri="{FF2B5EF4-FFF2-40B4-BE49-F238E27FC236}">
                <a16:creationId xmlns:a16="http://schemas.microsoft.com/office/drawing/2014/main" id="{2D0B1554-D2F9-4AB2-9389-C99976076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52400" y="213360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a:extLst>
              <a:ext uri="{FF2B5EF4-FFF2-40B4-BE49-F238E27FC236}">
                <a16:creationId xmlns:a16="http://schemas.microsoft.com/office/drawing/2014/main" id="{B0A380EE-D735-439E-A18F-A9F0167BB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52400" y="1524000"/>
            <a:ext cx="15081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
            <a:extLst>
              <a:ext uri="{FF2B5EF4-FFF2-40B4-BE49-F238E27FC236}">
                <a16:creationId xmlns:a16="http://schemas.microsoft.com/office/drawing/2014/main" id="{BD8084D4-DA6A-4582-95F3-578B68824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r="30083"/>
          <a:stretch>
            <a:fillRect/>
          </a:stretch>
        </p:blipFill>
        <p:spPr bwMode="auto">
          <a:xfrm>
            <a:off x="149225" y="903288"/>
            <a:ext cx="15081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34">
            <a:extLst>
              <a:ext uri="{FF2B5EF4-FFF2-40B4-BE49-F238E27FC236}">
                <a16:creationId xmlns:a16="http://schemas.microsoft.com/office/drawing/2014/main" id="{4F4F3B08-FB06-4086-B8F3-0583030D01E9}"/>
              </a:ext>
            </a:extLst>
          </p:cNvPr>
          <p:cNvGrpSpPr>
            <a:grpSpLocks/>
          </p:cNvGrpSpPr>
          <p:nvPr/>
        </p:nvGrpSpPr>
        <p:grpSpPr bwMode="auto">
          <a:xfrm>
            <a:off x="1905000" y="841375"/>
            <a:ext cx="5334000" cy="5151438"/>
            <a:chOff x="1905000" y="841248"/>
            <a:chExt cx="5334000" cy="5151092"/>
          </a:xfrm>
        </p:grpSpPr>
        <p:pic>
          <p:nvPicPr>
            <p:cNvPr id="59421" name="Picture 1">
              <a:extLst>
                <a:ext uri="{FF2B5EF4-FFF2-40B4-BE49-F238E27FC236}">
                  <a16:creationId xmlns:a16="http://schemas.microsoft.com/office/drawing/2014/main" id="{E7D25B8A-875E-46EF-BD78-288C052F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9"/>
            <a:stretch>
              <a:fillRect/>
            </a:stretch>
          </p:blipFill>
          <p:spPr bwMode="auto">
            <a:xfrm>
              <a:off x="1905000" y="841248"/>
              <a:ext cx="5334000" cy="515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2" name="TextBox 38">
              <a:extLst>
                <a:ext uri="{FF2B5EF4-FFF2-40B4-BE49-F238E27FC236}">
                  <a16:creationId xmlns:a16="http://schemas.microsoft.com/office/drawing/2014/main" id="{AACCE849-9D81-4A05-A17A-7FB9517583CD}"/>
                </a:ext>
              </a:extLst>
            </p:cNvPr>
            <p:cNvSpPr txBox="1">
              <a:spLocks noChangeArrowheads="1"/>
            </p:cNvSpPr>
            <p:nvPr/>
          </p:nvSpPr>
          <p:spPr bwMode="auto">
            <a:xfrm>
              <a:off x="3694502" y="28956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solidFill>
                    <a:srgbClr val="FF0000"/>
                  </a:solidFill>
                </a:rPr>
                <a:t>2</a:t>
              </a:r>
            </a:p>
          </p:txBody>
        </p:sp>
        <p:sp>
          <p:nvSpPr>
            <p:cNvPr id="59423" name="TextBox 39">
              <a:extLst>
                <a:ext uri="{FF2B5EF4-FFF2-40B4-BE49-F238E27FC236}">
                  <a16:creationId xmlns:a16="http://schemas.microsoft.com/office/drawing/2014/main" id="{A5AC6C4A-4635-4F84-BACC-63B0F7AEFB4D}"/>
                </a:ext>
              </a:extLst>
            </p:cNvPr>
            <p:cNvSpPr txBox="1">
              <a:spLocks noChangeArrowheads="1"/>
            </p:cNvSpPr>
            <p:nvPr/>
          </p:nvSpPr>
          <p:spPr bwMode="auto">
            <a:xfrm>
              <a:off x="3693304" y="316992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solidFill>
                    <a:srgbClr val="0061A3"/>
                  </a:solidFill>
                </a:rPr>
                <a:t>2</a:t>
              </a:r>
            </a:p>
          </p:txBody>
        </p:sp>
      </p:grpSp>
      <p:sp>
        <p:nvSpPr>
          <p:cNvPr id="59395" name="Rectangle 2">
            <a:extLst>
              <a:ext uri="{FF2B5EF4-FFF2-40B4-BE49-F238E27FC236}">
                <a16:creationId xmlns:a16="http://schemas.microsoft.com/office/drawing/2014/main" id="{D9F6C128-FC36-4232-B3DC-F14AE7AA7CE3}"/>
              </a:ext>
            </a:extLst>
          </p:cNvPr>
          <p:cNvSpPr>
            <a:spLocks noGrp="1" noChangeArrowheads="1"/>
          </p:cNvSpPr>
          <p:nvPr>
            <p:ph type="title"/>
          </p:nvPr>
        </p:nvSpPr>
        <p:spPr/>
        <p:txBody>
          <a:bodyPr/>
          <a:lstStyle/>
          <a:p>
            <a:pPr algn="ctr" eaLnBrk="1" hangingPunct="1"/>
            <a:r>
              <a:rPr lang="en-US" altLang="en-US"/>
              <a:t>Risk-Targeted Ground Motions</a:t>
            </a:r>
          </a:p>
        </p:txBody>
      </p:sp>
      <p:sp>
        <p:nvSpPr>
          <p:cNvPr id="59396" name="Rectangle 3">
            <a:extLst>
              <a:ext uri="{FF2B5EF4-FFF2-40B4-BE49-F238E27FC236}">
                <a16:creationId xmlns:a16="http://schemas.microsoft.com/office/drawing/2014/main" id="{D7555386-A4BB-4A02-8D53-92C0A8C80FF7}"/>
              </a:ext>
            </a:extLst>
          </p:cNvPr>
          <p:cNvSpPr>
            <a:spLocks noGrp="1" noChangeArrowheads="1"/>
          </p:cNvSpPr>
          <p:nvPr>
            <p:ph type="body" idx="1"/>
          </p:nvPr>
        </p:nvSpPr>
        <p:spPr>
          <a:xfrm>
            <a:off x="304800" y="990600"/>
            <a:ext cx="8229600" cy="5100638"/>
          </a:xfrm>
        </p:spPr>
        <p:txBody>
          <a:bodyPr/>
          <a:lstStyle/>
          <a:p>
            <a:pPr eaLnBrk="1" hangingPunct="1">
              <a:buFontTx/>
              <a:buNone/>
            </a:pPr>
            <a:r>
              <a:rPr lang="en-US" altLang="en-US"/>
              <a:t> </a:t>
            </a:r>
          </a:p>
          <a:p>
            <a:pPr eaLnBrk="1" hangingPunct="1"/>
            <a:endParaRPr lang="en-US" altLang="en-US"/>
          </a:p>
          <a:p>
            <a:pPr eaLnBrk="1" hangingPunct="1"/>
            <a:endParaRPr lang="en-US" altLang="en-US"/>
          </a:p>
        </p:txBody>
      </p:sp>
      <p:sp>
        <p:nvSpPr>
          <p:cNvPr id="7" name="Rectangle 6">
            <a:extLst>
              <a:ext uri="{FF2B5EF4-FFF2-40B4-BE49-F238E27FC236}">
                <a16:creationId xmlns:a16="http://schemas.microsoft.com/office/drawing/2014/main" id="{78889496-83FE-4838-81F2-B9C32FAC4248}"/>
              </a:ext>
            </a:extLst>
          </p:cNvPr>
          <p:cNvSpPr>
            <a:spLocks noChangeArrowheads="1"/>
          </p:cNvSpPr>
          <p:nvPr/>
        </p:nvSpPr>
        <p:spPr bwMode="auto">
          <a:xfrm>
            <a:off x="2667000" y="4391025"/>
            <a:ext cx="3063875" cy="595313"/>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grpSp>
        <p:nvGrpSpPr>
          <p:cNvPr id="59398" name="Group 17">
            <a:extLst>
              <a:ext uri="{FF2B5EF4-FFF2-40B4-BE49-F238E27FC236}">
                <a16:creationId xmlns:a16="http://schemas.microsoft.com/office/drawing/2014/main" id="{19E54DE0-E833-42FC-B20B-47247ECCD71E}"/>
              </a:ext>
            </a:extLst>
          </p:cNvPr>
          <p:cNvGrpSpPr>
            <a:grpSpLocks/>
          </p:cNvGrpSpPr>
          <p:nvPr/>
        </p:nvGrpSpPr>
        <p:grpSpPr bwMode="auto">
          <a:xfrm>
            <a:off x="685800" y="1117600"/>
            <a:ext cx="914400" cy="4479925"/>
            <a:chOff x="381000" y="1082040"/>
            <a:chExt cx="914400" cy="4480560"/>
          </a:xfrm>
        </p:grpSpPr>
        <p:grpSp>
          <p:nvGrpSpPr>
            <p:cNvPr id="59412" name="Group 26">
              <a:extLst>
                <a:ext uri="{FF2B5EF4-FFF2-40B4-BE49-F238E27FC236}">
                  <a16:creationId xmlns:a16="http://schemas.microsoft.com/office/drawing/2014/main" id="{AECC32D7-5BA5-417B-A29B-3FC946C57A45}"/>
                </a:ext>
              </a:extLst>
            </p:cNvPr>
            <p:cNvGrpSpPr>
              <a:grpSpLocks/>
            </p:cNvGrpSpPr>
            <p:nvPr/>
          </p:nvGrpSpPr>
          <p:grpSpPr bwMode="auto">
            <a:xfrm rot="-5400000">
              <a:off x="198120" y="1264920"/>
              <a:ext cx="1280160" cy="914400"/>
              <a:chOff x="5806441" y="4343399"/>
              <a:chExt cx="1280160" cy="914400"/>
            </a:xfrm>
          </p:grpSpPr>
          <p:sp>
            <p:nvSpPr>
              <p:cNvPr id="26" name="Oval 25">
                <a:extLst>
                  <a:ext uri="{FF2B5EF4-FFF2-40B4-BE49-F238E27FC236}">
                    <a16:creationId xmlns:a16="http://schemas.microsoft.com/office/drawing/2014/main" id="{FF055003-B464-4597-BF0B-71C24868572B}"/>
                  </a:ext>
                </a:extLst>
              </p:cNvPr>
              <p:cNvSpPr/>
              <p:nvPr/>
            </p:nvSpPr>
            <p:spPr>
              <a:xfrm rot="10800000">
                <a:off x="5806894" y="4343398"/>
                <a:ext cx="1279706"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9420" name="TextBox 26">
                <a:extLst>
                  <a:ext uri="{FF2B5EF4-FFF2-40B4-BE49-F238E27FC236}">
                    <a16:creationId xmlns:a16="http://schemas.microsoft.com/office/drawing/2014/main" id="{73CE1230-41C0-46EC-A51E-AC9CA733C0BA}"/>
                  </a:ext>
                </a:extLst>
              </p:cNvPr>
              <p:cNvSpPr txBox="1">
                <a:spLocks noChangeArrowheads="1"/>
              </p:cNvSpPr>
              <p:nvPr/>
            </p:nvSpPr>
            <p:spPr bwMode="auto">
              <a:xfrm>
                <a:off x="5969726" y="459812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Hazard</a:t>
                </a:r>
              </a:p>
            </p:txBody>
          </p:sp>
        </p:grpSp>
        <p:grpSp>
          <p:nvGrpSpPr>
            <p:cNvPr id="59413" name="Group 29">
              <a:extLst>
                <a:ext uri="{FF2B5EF4-FFF2-40B4-BE49-F238E27FC236}">
                  <a16:creationId xmlns:a16="http://schemas.microsoft.com/office/drawing/2014/main" id="{33045C9F-9A2E-4920-9E92-6FD4E538180A}"/>
                </a:ext>
              </a:extLst>
            </p:cNvPr>
            <p:cNvGrpSpPr>
              <a:grpSpLocks/>
            </p:cNvGrpSpPr>
            <p:nvPr/>
          </p:nvGrpSpPr>
          <p:grpSpPr bwMode="auto">
            <a:xfrm rot="-5400000">
              <a:off x="152400" y="4419600"/>
              <a:ext cx="1371600" cy="914400"/>
              <a:chOff x="1755577" y="4343399"/>
              <a:chExt cx="1371600" cy="914400"/>
            </a:xfrm>
          </p:grpSpPr>
          <p:sp>
            <p:nvSpPr>
              <p:cNvPr id="24" name="Oval 23">
                <a:extLst>
                  <a:ext uri="{FF2B5EF4-FFF2-40B4-BE49-F238E27FC236}">
                    <a16:creationId xmlns:a16="http://schemas.microsoft.com/office/drawing/2014/main" id="{65C3988D-28FE-47B8-A099-3B544F742553}"/>
                  </a:ext>
                </a:extLst>
              </p:cNvPr>
              <p:cNvSpPr/>
              <p:nvPr/>
            </p:nvSpPr>
            <p:spPr>
              <a:xfrm rot="10800000">
                <a:off x="1755577" y="4343399"/>
                <a:ext cx="1371794"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9418" name="TextBox 24">
                <a:extLst>
                  <a:ext uri="{FF2B5EF4-FFF2-40B4-BE49-F238E27FC236}">
                    <a16:creationId xmlns:a16="http://schemas.microsoft.com/office/drawing/2014/main" id="{42E72CC0-651D-4B30-B614-19A62B3BA333}"/>
                  </a:ext>
                </a:extLst>
              </p:cNvPr>
              <p:cNvSpPr txBox="1">
                <a:spLocks noChangeArrowheads="1"/>
              </p:cNvSpPr>
              <p:nvPr/>
            </p:nvSpPr>
            <p:spPr bwMode="auto">
              <a:xfrm>
                <a:off x="2107474" y="4611188"/>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Risk</a:t>
                </a:r>
              </a:p>
            </p:txBody>
          </p:sp>
        </p:grpSp>
        <p:grpSp>
          <p:nvGrpSpPr>
            <p:cNvPr id="59414" name="Group 36">
              <a:extLst>
                <a:ext uri="{FF2B5EF4-FFF2-40B4-BE49-F238E27FC236}">
                  <a16:creationId xmlns:a16="http://schemas.microsoft.com/office/drawing/2014/main" id="{4BA53A64-3A23-430A-B6DF-121C3806FB46}"/>
                </a:ext>
              </a:extLst>
            </p:cNvPr>
            <p:cNvGrpSpPr>
              <a:grpSpLocks/>
            </p:cNvGrpSpPr>
            <p:nvPr/>
          </p:nvGrpSpPr>
          <p:grpSpPr bwMode="auto">
            <a:xfrm>
              <a:off x="621269" y="2484120"/>
              <a:ext cx="369332" cy="1554480"/>
              <a:chOff x="621269" y="2484120"/>
              <a:chExt cx="369332" cy="1554480"/>
            </a:xfrm>
          </p:grpSpPr>
          <p:sp>
            <p:nvSpPr>
              <p:cNvPr id="22" name="Rounded Rectangle 21">
                <a:extLst>
                  <a:ext uri="{FF2B5EF4-FFF2-40B4-BE49-F238E27FC236}">
                    <a16:creationId xmlns:a16="http://schemas.microsoft.com/office/drawing/2014/main" id="{30E72DBE-6552-412C-85C5-D3DFD78F6FF8}"/>
                  </a:ext>
                </a:extLst>
              </p:cNvPr>
              <p:cNvSpPr/>
              <p:nvPr/>
            </p:nvSpPr>
            <p:spPr>
              <a:xfrm rot="5400000">
                <a:off x="40372" y="3100855"/>
                <a:ext cx="1554382" cy="320675"/>
              </a:xfrm>
              <a:prstGeom prst="roundRect">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9416" name="TextBox 22">
                <a:extLst>
                  <a:ext uri="{FF2B5EF4-FFF2-40B4-BE49-F238E27FC236}">
                    <a16:creationId xmlns:a16="http://schemas.microsoft.com/office/drawing/2014/main" id="{91133F9E-079E-4434-B76A-D143C9C602EF}"/>
                  </a:ext>
                </a:extLst>
              </p:cNvPr>
              <p:cNvSpPr txBox="1">
                <a:spLocks noChangeArrowheads="1"/>
              </p:cNvSpPr>
              <p:nvPr/>
            </p:nvSpPr>
            <p:spPr bwMode="auto">
              <a:xfrm rot="-5400000">
                <a:off x="264761" y="308416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Fragility</a:t>
                </a:r>
              </a:p>
            </p:txBody>
          </p:sp>
        </p:grpSp>
      </p:grpSp>
      <p:sp>
        <p:nvSpPr>
          <p:cNvPr id="20" name="TextBox 19">
            <a:extLst>
              <a:ext uri="{FF2B5EF4-FFF2-40B4-BE49-F238E27FC236}">
                <a16:creationId xmlns:a16="http://schemas.microsoft.com/office/drawing/2014/main" id="{2F53A793-477E-4332-A76B-49F3F75A04BC}"/>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21" name="TextBox 20">
            <a:extLst>
              <a:ext uri="{FF2B5EF4-FFF2-40B4-BE49-F238E27FC236}">
                <a16:creationId xmlns:a16="http://schemas.microsoft.com/office/drawing/2014/main" id="{994C0549-BF1E-4705-A434-9075373E845E}"/>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
        <p:nvSpPr>
          <p:cNvPr id="8" name="Rectangle 7">
            <a:extLst>
              <a:ext uri="{FF2B5EF4-FFF2-40B4-BE49-F238E27FC236}">
                <a16:creationId xmlns:a16="http://schemas.microsoft.com/office/drawing/2014/main" id="{1012775A-2484-46B7-B77A-7F347CE14458}"/>
              </a:ext>
            </a:extLst>
          </p:cNvPr>
          <p:cNvSpPr/>
          <p:nvPr/>
        </p:nvSpPr>
        <p:spPr>
          <a:xfrm>
            <a:off x="3132138" y="2832100"/>
            <a:ext cx="304800"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402" name="TextBox 27">
            <a:extLst>
              <a:ext uri="{FF2B5EF4-FFF2-40B4-BE49-F238E27FC236}">
                <a16:creationId xmlns:a16="http://schemas.microsoft.com/office/drawing/2014/main" id="{845D4FAD-200B-4879-9DA0-F7371864C203}"/>
              </a:ext>
            </a:extLst>
          </p:cNvPr>
          <p:cNvSpPr txBox="1">
            <a:spLocks noChangeArrowheads="1"/>
          </p:cNvSpPr>
          <p:nvPr/>
        </p:nvSpPr>
        <p:spPr bwMode="auto">
          <a:xfrm>
            <a:off x="3182938" y="2762250"/>
            <a:ext cx="34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00">
                <a:solidFill>
                  <a:srgbClr val="FF0000"/>
                </a:solidFill>
              </a:rPr>
              <a:t>D</a:t>
            </a:r>
          </a:p>
        </p:txBody>
      </p:sp>
      <p:sp>
        <p:nvSpPr>
          <p:cNvPr id="29" name="TextBox 28">
            <a:extLst>
              <a:ext uri="{FF2B5EF4-FFF2-40B4-BE49-F238E27FC236}">
                <a16:creationId xmlns:a16="http://schemas.microsoft.com/office/drawing/2014/main" id="{EF59561C-C0AC-48C4-AA5F-D183FDFD8083}"/>
              </a:ext>
            </a:extLst>
          </p:cNvPr>
          <p:cNvSpPr txBox="1"/>
          <p:nvPr/>
        </p:nvSpPr>
        <p:spPr>
          <a:xfrm>
            <a:off x="3184525" y="3043238"/>
            <a:ext cx="341313" cy="354012"/>
          </a:xfrm>
          <a:prstGeom prst="rect">
            <a:avLst/>
          </a:prstGeom>
          <a:noFill/>
        </p:spPr>
        <p:txBody>
          <a:bodyPr wrap="none">
            <a:spAutoFit/>
          </a:bodyPr>
          <a:lstStyle/>
          <a:p>
            <a:pPr eaLnBrk="1" hangingPunct="1">
              <a:defRPr/>
            </a:pPr>
            <a:r>
              <a:rPr lang="en-US" sz="1700" dirty="0">
                <a:solidFill>
                  <a:schemeClr val="accent6">
                    <a:lumMod val="60000"/>
                    <a:lumOff val="40000"/>
                  </a:schemeClr>
                </a:solidFill>
                <a:latin typeface="Arial" charset="0"/>
                <a:cs typeface="Arial" charset="0"/>
              </a:rPr>
              <a:t>D</a:t>
            </a:r>
          </a:p>
        </p:txBody>
      </p:sp>
      <p:sp>
        <p:nvSpPr>
          <p:cNvPr id="30" name="TextBox 29">
            <a:extLst>
              <a:ext uri="{FF2B5EF4-FFF2-40B4-BE49-F238E27FC236}">
                <a16:creationId xmlns:a16="http://schemas.microsoft.com/office/drawing/2014/main" id="{65BA21BC-CDA6-4425-BE75-F4EE25000A0C}"/>
              </a:ext>
            </a:extLst>
          </p:cNvPr>
          <p:cNvSpPr txBox="1"/>
          <p:nvPr/>
        </p:nvSpPr>
        <p:spPr>
          <a:xfrm>
            <a:off x="2620963" y="5708650"/>
            <a:ext cx="3932237" cy="246063"/>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Ground Motion Intensity, </a:t>
            </a:r>
            <a:r>
              <a:rPr lang="en-US" sz="1600" i="1" dirty="0">
                <a:solidFill>
                  <a:schemeClr val="tx1">
                    <a:lumMod val="65000"/>
                    <a:lumOff val="35000"/>
                  </a:schemeClr>
                </a:solidFill>
                <a:latin typeface="Arial" charset="0"/>
                <a:cs typeface="Arial" charset="0"/>
              </a:rPr>
              <a:t>IM=z</a:t>
            </a:r>
          </a:p>
        </p:txBody>
      </p:sp>
      <p:sp>
        <p:nvSpPr>
          <p:cNvPr id="31" name="TextBox 30">
            <a:extLst>
              <a:ext uri="{FF2B5EF4-FFF2-40B4-BE49-F238E27FC236}">
                <a16:creationId xmlns:a16="http://schemas.microsoft.com/office/drawing/2014/main" id="{A53AE006-6250-41B3-A313-46A78801F60B}"/>
              </a:ext>
            </a:extLst>
          </p:cNvPr>
          <p:cNvSpPr txBox="1"/>
          <p:nvPr/>
        </p:nvSpPr>
        <p:spPr>
          <a:xfrm rot="-5400000">
            <a:off x="1119188" y="3148013"/>
            <a:ext cx="2144712" cy="246062"/>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Collapse | </a:t>
            </a:r>
            <a:r>
              <a:rPr lang="en-US" sz="1600" i="1" dirty="0">
                <a:solidFill>
                  <a:schemeClr val="tx1">
                    <a:lumMod val="65000"/>
                    <a:lumOff val="35000"/>
                  </a:schemeClr>
                </a:solidFill>
                <a:latin typeface="Arial" charset="0"/>
                <a:cs typeface="Arial" charset="0"/>
              </a:rPr>
              <a:t>IM=z</a:t>
            </a:r>
            <a:r>
              <a:rPr lang="en-US" sz="1600" dirty="0">
                <a:solidFill>
                  <a:schemeClr val="tx1">
                    <a:lumMod val="65000"/>
                    <a:lumOff val="35000"/>
                  </a:schemeClr>
                </a:solidFill>
                <a:latin typeface="Arial" charset="0"/>
                <a:cs typeface="Arial" charset="0"/>
              </a:rPr>
              <a:t> ]</a:t>
            </a:r>
          </a:p>
        </p:txBody>
      </p:sp>
      <p:sp>
        <p:nvSpPr>
          <p:cNvPr id="32" name="TextBox 31">
            <a:extLst>
              <a:ext uri="{FF2B5EF4-FFF2-40B4-BE49-F238E27FC236}">
                <a16:creationId xmlns:a16="http://schemas.microsoft.com/office/drawing/2014/main" id="{AC764DD7-F0EA-4434-9371-B57CAED02348}"/>
              </a:ext>
            </a:extLst>
          </p:cNvPr>
          <p:cNvSpPr txBox="1"/>
          <p:nvPr/>
        </p:nvSpPr>
        <p:spPr>
          <a:xfrm rot="-5400000">
            <a:off x="1585913" y="1492250"/>
            <a:ext cx="1189037" cy="246063"/>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a:t>
            </a:r>
            <a:r>
              <a:rPr lang="en-US" sz="1600" i="1" dirty="0">
                <a:solidFill>
                  <a:schemeClr val="tx1">
                    <a:lumMod val="65000"/>
                    <a:lumOff val="35000"/>
                  </a:schemeClr>
                </a:solidFill>
                <a:latin typeface="Arial" charset="0"/>
                <a:cs typeface="Arial" charset="0"/>
              </a:rPr>
              <a:t>IM</a:t>
            </a:r>
            <a:r>
              <a:rPr lang="en-US" sz="1600" dirty="0">
                <a:solidFill>
                  <a:schemeClr val="tx1">
                    <a:lumMod val="65000"/>
                    <a:lumOff val="35000"/>
                  </a:schemeClr>
                </a:solidFill>
                <a:latin typeface="Arial" charset="0"/>
                <a:cs typeface="Arial" charset="0"/>
              </a:rPr>
              <a:t> &gt; </a:t>
            </a:r>
            <a:r>
              <a:rPr lang="en-US" sz="1600" i="1" dirty="0">
                <a:solidFill>
                  <a:schemeClr val="tx1">
                    <a:lumMod val="65000"/>
                    <a:lumOff val="35000"/>
                  </a:schemeClr>
                </a:solidFill>
                <a:latin typeface="Arial" charset="0"/>
                <a:cs typeface="Arial" charset="0"/>
              </a:rPr>
              <a:t>z</a:t>
            </a:r>
            <a:r>
              <a:rPr lang="en-US" sz="1600" dirty="0">
                <a:solidFill>
                  <a:schemeClr val="tx1">
                    <a:lumMod val="65000"/>
                    <a:lumOff val="35000"/>
                  </a:schemeClr>
                </a:solidFill>
                <a:latin typeface="Arial" charset="0"/>
                <a:cs typeface="Arial" charset="0"/>
              </a:rPr>
              <a:t> ] </a:t>
            </a:r>
          </a:p>
        </p:txBody>
      </p:sp>
      <p:sp>
        <p:nvSpPr>
          <p:cNvPr id="33" name="TextBox 32">
            <a:extLst>
              <a:ext uri="{FF2B5EF4-FFF2-40B4-BE49-F238E27FC236}">
                <a16:creationId xmlns:a16="http://schemas.microsoft.com/office/drawing/2014/main" id="{8EF2E1CB-EFC9-49E2-BCB0-90E7E07BC7DE}"/>
              </a:ext>
            </a:extLst>
          </p:cNvPr>
          <p:cNvSpPr txBox="1"/>
          <p:nvPr/>
        </p:nvSpPr>
        <p:spPr>
          <a:xfrm rot="-5400000">
            <a:off x="1568450" y="4768851"/>
            <a:ext cx="1189037" cy="246062"/>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Integrand</a:t>
            </a:r>
          </a:p>
        </p:txBody>
      </p:sp>
      <p:pic>
        <p:nvPicPr>
          <p:cNvPr id="59408" name="Picture 3">
            <a:extLst>
              <a:ext uri="{FF2B5EF4-FFF2-40B4-BE49-F238E27FC236}">
                <a16:creationId xmlns:a16="http://schemas.microsoft.com/office/drawing/2014/main" id="{8DF0EB1C-98A3-4EF0-AFC8-11E9D5319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731838"/>
            <a:ext cx="792162"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Box 36">
            <a:extLst>
              <a:ext uri="{FF2B5EF4-FFF2-40B4-BE49-F238E27FC236}">
                <a16:creationId xmlns:a16="http://schemas.microsoft.com/office/drawing/2014/main" id="{A8F50FF7-5559-4528-81F8-6A4EA0097B90}"/>
              </a:ext>
            </a:extLst>
          </p:cNvPr>
          <p:cNvSpPr txBox="1">
            <a:spLocks noChangeArrowheads="1"/>
          </p:cNvSpPr>
          <p:nvPr/>
        </p:nvSpPr>
        <p:spPr bwMode="auto">
          <a:xfrm>
            <a:off x="3048000" y="2820988"/>
            <a:ext cx="17367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F0000"/>
                </a:solidFill>
              </a:rPr>
              <a:t>Design </a:t>
            </a:r>
            <a:r>
              <a:rPr lang="en-US" altLang="en-US" sz="1600" i="1">
                <a:solidFill>
                  <a:srgbClr val="FF0000"/>
                </a:solidFill>
              </a:rPr>
              <a:t>IM</a:t>
            </a:r>
            <a:r>
              <a:rPr lang="en-US" altLang="en-US" sz="1600">
                <a:solidFill>
                  <a:srgbClr val="FF0000"/>
                </a:solidFill>
              </a:rPr>
              <a:t> = 1.50g</a:t>
            </a:r>
            <a:endParaRPr lang="en-US" altLang="en-US" sz="1600" i="1">
              <a:solidFill>
                <a:srgbClr val="FF0000"/>
              </a:solidFill>
            </a:endParaRPr>
          </a:p>
        </p:txBody>
      </p:sp>
      <p:sp>
        <p:nvSpPr>
          <p:cNvPr id="59410" name="TextBox 37">
            <a:extLst>
              <a:ext uri="{FF2B5EF4-FFF2-40B4-BE49-F238E27FC236}">
                <a16:creationId xmlns:a16="http://schemas.microsoft.com/office/drawing/2014/main" id="{662E50B6-9852-4A94-9DC2-924B99B9766B}"/>
              </a:ext>
            </a:extLst>
          </p:cNvPr>
          <p:cNvSpPr txBox="1">
            <a:spLocks noChangeArrowheads="1"/>
          </p:cNvSpPr>
          <p:nvPr/>
        </p:nvSpPr>
        <p:spPr bwMode="auto">
          <a:xfrm>
            <a:off x="3048000" y="3095625"/>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0061A3"/>
                </a:solidFill>
              </a:rPr>
              <a:t>Design </a:t>
            </a:r>
            <a:r>
              <a:rPr lang="en-US" altLang="en-US" sz="1600" i="1">
                <a:solidFill>
                  <a:srgbClr val="0061A3"/>
                </a:solidFill>
              </a:rPr>
              <a:t>IM</a:t>
            </a:r>
            <a:r>
              <a:rPr lang="en-US" altLang="en-US" sz="1600">
                <a:solidFill>
                  <a:srgbClr val="0061A3"/>
                </a:solidFill>
              </a:rPr>
              <a:t> = 0.90g</a:t>
            </a:r>
            <a:endParaRPr lang="en-US" altLang="en-US" sz="1600" i="1">
              <a:solidFill>
                <a:srgbClr val="0061A3"/>
              </a:solidFill>
            </a:endParaRPr>
          </a:p>
        </p:txBody>
      </p:sp>
      <p:sp>
        <p:nvSpPr>
          <p:cNvPr id="6" name="Rectangle 6">
            <a:extLst>
              <a:ext uri="{FF2B5EF4-FFF2-40B4-BE49-F238E27FC236}">
                <a16:creationId xmlns:a16="http://schemas.microsoft.com/office/drawing/2014/main" id="{26B6FE60-244D-484D-8F8F-F66484B9AC83}"/>
              </a:ext>
            </a:extLst>
          </p:cNvPr>
          <p:cNvSpPr>
            <a:spLocks noChangeArrowheads="1"/>
          </p:cNvSpPr>
          <p:nvPr/>
        </p:nvSpPr>
        <p:spPr bwMode="auto">
          <a:xfrm>
            <a:off x="2667000" y="2803525"/>
            <a:ext cx="2117725" cy="549275"/>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ppt_w"/>
                                          </p:val>
                                        </p:tav>
                                        <p:tav tm="100000">
                                          <p:val>
                                            <p:strVal val="#ppt_w"/>
                                          </p:val>
                                        </p:tav>
                                      </p:tavLst>
                                    </p:anim>
                                    <p:anim calcmode="lin" valueType="num">
                                      <p:cBhvr>
                                        <p:cTn id="12"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57ADAA17-D2FE-4590-9363-3BBAEADB7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9"/>
          <a:stretch>
            <a:fillRect/>
          </a:stretch>
        </p:blipFill>
        <p:spPr bwMode="auto">
          <a:xfrm>
            <a:off x="1905000" y="841375"/>
            <a:ext cx="5334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a:extLst>
              <a:ext uri="{FF2B5EF4-FFF2-40B4-BE49-F238E27FC236}">
                <a16:creationId xmlns:a16="http://schemas.microsoft.com/office/drawing/2014/main" id="{1682C1ED-4148-4061-9856-AE0552EB7B5E}"/>
              </a:ext>
            </a:extLst>
          </p:cNvPr>
          <p:cNvSpPr>
            <a:spLocks noGrp="1" noChangeArrowheads="1"/>
          </p:cNvSpPr>
          <p:nvPr>
            <p:ph type="title"/>
          </p:nvPr>
        </p:nvSpPr>
        <p:spPr/>
        <p:txBody>
          <a:bodyPr/>
          <a:lstStyle/>
          <a:p>
            <a:pPr algn="ctr" eaLnBrk="1" hangingPunct="1"/>
            <a:r>
              <a:rPr lang="en-US" altLang="en-US"/>
              <a:t>Risk-Targeted Ground Motions</a:t>
            </a:r>
          </a:p>
        </p:txBody>
      </p:sp>
      <p:sp>
        <p:nvSpPr>
          <p:cNvPr id="61444" name="Rectangle 3">
            <a:extLst>
              <a:ext uri="{FF2B5EF4-FFF2-40B4-BE49-F238E27FC236}">
                <a16:creationId xmlns:a16="http://schemas.microsoft.com/office/drawing/2014/main" id="{BD3206FD-82FE-4DC0-861D-22B79DFC7C1F}"/>
              </a:ext>
            </a:extLst>
          </p:cNvPr>
          <p:cNvSpPr>
            <a:spLocks noGrp="1" noChangeArrowheads="1"/>
          </p:cNvSpPr>
          <p:nvPr>
            <p:ph type="body" idx="1"/>
          </p:nvPr>
        </p:nvSpPr>
        <p:spPr>
          <a:xfrm>
            <a:off x="304800" y="990600"/>
            <a:ext cx="8229600" cy="5100638"/>
          </a:xfrm>
        </p:spPr>
        <p:txBody>
          <a:bodyPr/>
          <a:lstStyle/>
          <a:p>
            <a:pPr eaLnBrk="1" hangingPunct="1">
              <a:buFontTx/>
              <a:buNone/>
            </a:pPr>
            <a:r>
              <a:rPr lang="en-US" altLang="en-US"/>
              <a:t> </a:t>
            </a:r>
          </a:p>
          <a:p>
            <a:pPr eaLnBrk="1" hangingPunct="1"/>
            <a:endParaRPr lang="en-US" altLang="en-US"/>
          </a:p>
          <a:p>
            <a:pPr eaLnBrk="1" hangingPunct="1"/>
            <a:endParaRPr lang="en-US" altLang="en-US"/>
          </a:p>
        </p:txBody>
      </p:sp>
      <p:sp>
        <p:nvSpPr>
          <p:cNvPr id="7" name="Rectangle 6">
            <a:extLst>
              <a:ext uri="{FF2B5EF4-FFF2-40B4-BE49-F238E27FC236}">
                <a16:creationId xmlns:a16="http://schemas.microsoft.com/office/drawing/2014/main" id="{3CF28723-D415-4706-80BB-009AD0A1B39D}"/>
              </a:ext>
            </a:extLst>
          </p:cNvPr>
          <p:cNvSpPr>
            <a:spLocks noChangeArrowheads="1"/>
          </p:cNvSpPr>
          <p:nvPr/>
        </p:nvSpPr>
        <p:spPr bwMode="auto">
          <a:xfrm>
            <a:off x="2667000" y="4391025"/>
            <a:ext cx="3063875" cy="595313"/>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grpSp>
        <p:nvGrpSpPr>
          <p:cNvPr id="61446" name="Group 17">
            <a:extLst>
              <a:ext uri="{FF2B5EF4-FFF2-40B4-BE49-F238E27FC236}">
                <a16:creationId xmlns:a16="http://schemas.microsoft.com/office/drawing/2014/main" id="{6BAE1BA0-AD74-43F8-966D-36B39D4E2560}"/>
              </a:ext>
            </a:extLst>
          </p:cNvPr>
          <p:cNvGrpSpPr>
            <a:grpSpLocks/>
          </p:cNvGrpSpPr>
          <p:nvPr/>
        </p:nvGrpSpPr>
        <p:grpSpPr bwMode="auto">
          <a:xfrm>
            <a:off x="685800" y="1117600"/>
            <a:ext cx="914400" cy="4479925"/>
            <a:chOff x="381000" y="1082040"/>
            <a:chExt cx="914400" cy="4480560"/>
          </a:xfrm>
        </p:grpSpPr>
        <p:grpSp>
          <p:nvGrpSpPr>
            <p:cNvPr id="61460" name="Group 26">
              <a:extLst>
                <a:ext uri="{FF2B5EF4-FFF2-40B4-BE49-F238E27FC236}">
                  <a16:creationId xmlns:a16="http://schemas.microsoft.com/office/drawing/2014/main" id="{4E1320F8-D75B-4DF6-800D-C3354DB0A67B}"/>
                </a:ext>
              </a:extLst>
            </p:cNvPr>
            <p:cNvGrpSpPr>
              <a:grpSpLocks/>
            </p:cNvGrpSpPr>
            <p:nvPr/>
          </p:nvGrpSpPr>
          <p:grpSpPr bwMode="auto">
            <a:xfrm rot="-5400000">
              <a:off x="198120" y="1264920"/>
              <a:ext cx="1280160" cy="914400"/>
              <a:chOff x="5806441" y="4343399"/>
              <a:chExt cx="1280160" cy="914400"/>
            </a:xfrm>
          </p:grpSpPr>
          <p:sp>
            <p:nvSpPr>
              <p:cNvPr id="26" name="Oval 25">
                <a:extLst>
                  <a:ext uri="{FF2B5EF4-FFF2-40B4-BE49-F238E27FC236}">
                    <a16:creationId xmlns:a16="http://schemas.microsoft.com/office/drawing/2014/main" id="{B1F7CA38-DBCD-4AB1-A322-87235A22947E}"/>
                  </a:ext>
                </a:extLst>
              </p:cNvPr>
              <p:cNvSpPr/>
              <p:nvPr/>
            </p:nvSpPr>
            <p:spPr>
              <a:xfrm rot="10800000">
                <a:off x="5806894" y="4343398"/>
                <a:ext cx="1279706"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1468" name="TextBox 26">
                <a:extLst>
                  <a:ext uri="{FF2B5EF4-FFF2-40B4-BE49-F238E27FC236}">
                    <a16:creationId xmlns:a16="http://schemas.microsoft.com/office/drawing/2014/main" id="{56D941F4-A144-4067-8C95-49F0849A5593}"/>
                  </a:ext>
                </a:extLst>
              </p:cNvPr>
              <p:cNvSpPr txBox="1">
                <a:spLocks noChangeArrowheads="1"/>
              </p:cNvSpPr>
              <p:nvPr/>
            </p:nvSpPr>
            <p:spPr bwMode="auto">
              <a:xfrm>
                <a:off x="5969726" y="459812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Hazard</a:t>
                </a:r>
              </a:p>
            </p:txBody>
          </p:sp>
        </p:grpSp>
        <p:grpSp>
          <p:nvGrpSpPr>
            <p:cNvPr id="61461" name="Group 29">
              <a:extLst>
                <a:ext uri="{FF2B5EF4-FFF2-40B4-BE49-F238E27FC236}">
                  <a16:creationId xmlns:a16="http://schemas.microsoft.com/office/drawing/2014/main" id="{D0C80F9B-820E-4DB1-B396-661F071C8FA2}"/>
                </a:ext>
              </a:extLst>
            </p:cNvPr>
            <p:cNvGrpSpPr>
              <a:grpSpLocks/>
            </p:cNvGrpSpPr>
            <p:nvPr/>
          </p:nvGrpSpPr>
          <p:grpSpPr bwMode="auto">
            <a:xfrm rot="-5400000">
              <a:off x="152400" y="4419600"/>
              <a:ext cx="1371600" cy="914400"/>
              <a:chOff x="1755577" y="4343399"/>
              <a:chExt cx="1371600" cy="914400"/>
            </a:xfrm>
          </p:grpSpPr>
          <p:sp>
            <p:nvSpPr>
              <p:cNvPr id="24" name="Oval 23">
                <a:extLst>
                  <a:ext uri="{FF2B5EF4-FFF2-40B4-BE49-F238E27FC236}">
                    <a16:creationId xmlns:a16="http://schemas.microsoft.com/office/drawing/2014/main" id="{3598F317-5A01-49E2-B275-DF0B4B578EE5}"/>
                  </a:ext>
                </a:extLst>
              </p:cNvPr>
              <p:cNvSpPr/>
              <p:nvPr/>
            </p:nvSpPr>
            <p:spPr>
              <a:xfrm rot="10800000">
                <a:off x="1755577" y="4343399"/>
                <a:ext cx="1371794" cy="914400"/>
              </a:xfrm>
              <a:prstGeom prst="ellipse">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1466" name="TextBox 24">
                <a:extLst>
                  <a:ext uri="{FF2B5EF4-FFF2-40B4-BE49-F238E27FC236}">
                    <a16:creationId xmlns:a16="http://schemas.microsoft.com/office/drawing/2014/main" id="{4C9B4AA4-D522-419C-9FF3-E2C4FB5A24AC}"/>
                  </a:ext>
                </a:extLst>
              </p:cNvPr>
              <p:cNvSpPr txBox="1">
                <a:spLocks noChangeArrowheads="1"/>
              </p:cNvSpPr>
              <p:nvPr/>
            </p:nvSpPr>
            <p:spPr bwMode="auto">
              <a:xfrm>
                <a:off x="2107474" y="4611188"/>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Risk</a:t>
                </a:r>
              </a:p>
            </p:txBody>
          </p:sp>
        </p:grpSp>
        <p:grpSp>
          <p:nvGrpSpPr>
            <p:cNvPr id="61462" name="Group 36">
              <a:extLst>
                <a:ext uri="{FF2B5EF4-FFF2-40B4-BE49-F238E27FC236}">
                  <a16:creationId xmlns:a16="http://schemas.microsoft.com/office/drawing/2014/main" id="{717E3898-97DF-4FB7-808F-8E3870E57490}"/>
                </a:ext>
              </a:extLst>
            </p:cNvPr>
            <p:cNvGrpSpPr>
              <a:grpSpLocks/>
            </p:cNvGrpSpPr>
            <p:nvPr/>
          </p:nvGrpSpPr>
          <p:grpSpPr bwMode="auto">
            <a:xfrm>
              <a:off x="621269" y="2484120"/>
              <a:ext cx="369332" cy="1554480"/>
              <a:chOff x="621269" y="2484120"/>
              <a:chExt cx="369332" cy="1554480"/>
            </a:xfrm>
          </p:grpSpPr>
          <p:sp>
            <p:nvSpPr>
              <p:cNvPr id="22" name="Rounded Rectangle 21">
                <a:extLst>
                  <a:ext uri="{FF2B5EF4-FFF2-40B4-BE49-F238E27FC236}">
                    <a16:creationId xmlns:a16="http://schemas.microsoft.com/office/drawing/2014/main" id="{F945FE47-718B-40AE-B5D8-F328A83000B7}"/>
                  </a:ext>
                </a:extLst>
              </p:cNvPr>
              <p:cNvSpPr/>
              <p:nvPr/>
            </p:nvSpPr>
            <p:spPr>
              <a:xfrm rot="5400000">
                <a:off x="40372" y="3100855"/>
                <a:ext cx="1554382" cy="320675"/>
              </a:xfrm>
              <a:prstGeom prst="roundRect">
                <a:avLst/>
              </a:prstGeom>
              <a:noFill/>
              <a:ln w="317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1464" name="TextBox 22">
                <a:extLst>
                  <a:ext uri="{FF2B5EF4-FFF2-40B4-BE49-F238E27FC236}">
                    <a16:creationId xmlns:a16="http://schemas.microsoft.com/office/drawing/2014/main" id="{BEB441B3-28AA-43F7-B970-884DE77383AB}"/>
                  </a:ext>
                </a:extLst>
              </p:cNvPr>
              <p:cNvSpPr txBox="1">
                <a:spLocks noChangeArrowheads="1"/>
              </p:cNvSpPr>
              <p:nvPr/>
            </p:nvSpPr>
            <p:spPr bwMode="auto">
              <a:xfrm rot="-5400000">
                <a:off x="264761" y="308416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19967"/>
                    </a:solidFill>
                  </a:rPr>
                  <a:t>Fragility</a:t>
                </a:r>
              </a:p>
            </p:txBody>
          </p:sp>
        </p:grpSp>
      </p:grpSp>
      <p:sp>
        <p:nvSpPr>
          <p:cNvPr id="20" name="TextBox 19">
            <a:extLst>
              <a:ext uri="{FF2B5EF4-FFF2-40B4-BE49-F238E27FC236}">
                <a16:creationId xmlns:a16="http://schemas.microsoft.com/office/drawing/2014/main" id="{BEE2597C-3584-44BD-81FD-00AD3F8A5E5A}"/>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21" name="TextBox 20">
            <a:extLst>
              <a:ext uri="{FF2B5EF4-FFF2-40B4-BE49-F238E27FC236}">
                <a16:creationId xmlns:a16="http://schemas.microsoft.com/office/drawing/2014/main" id="{38027D8B-9392-46D5-B370-A08814013D6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
        <p:nvSpPr>
          <p:cNvPr id="8" name="Rectangle 7">
            <a:extLst>
              <a:ext uri="{FF2B5EF4-FFF2-40B4-BE49-F238E27FC236}">
                <a16:creationId xmlns:a16="http://schemas.microsoft.com/office/drawing/2014/main" id="{F2C5C69C-B1C1-449D-9217-A4CCB784EBC7}"/>
              </a:ext>
            </a:extLst>
          </p:cNvPr>
          <p:cNvSpPr/>
          <p:nvPr/>
        </p:nvSpPr>
        <p:spPr>
          <a:xfrm>
            <a:off x="3132138" y="2832100"/>
            <a:ext cx="304800"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450" name="TextBox 27">
            <a:extLst>
              <a:ext uri="{FF2B5EF4-FFF2-40B4-BE49-F238E27FC236}">
                <a16:creationId xmlns:a16="http://schemas.microsoft.com/office/drawing/2014/main" id="{23560063-58D5-4210-9CC5-4A464778EB99}"/>
              </a:ext>
            </a:extLst>
          </p:cNvPr>
          <p:cNvSpPr txBox="1">
            <a:spLocks noChangeArrowheads="1"/>
          </p:cNvSpPr>
          <p:nvPr/>
        </p:nvSpPr>
        <p:spPr bwMode="auto">
          <a:xfrm>
            <a:off x="3182938" y="2762250"/>
            <a:ext cx="34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00">
                <a:solidFill>
                  <a:srgbClr val="FF0000"/>
                </a:solidFill>
              </a:rPr>
              <a:t>D</a:t>
            </a:r>
          </a:p>
        </p:txBody>
      </p:sp>
      <p:sp>
        <p:nvSpPr>
          <p:cNvPr id="29" name="TextBox 28">
            <a:extLst>
              <a:ext uri="{FF2B5EF4-FFF2-40B4-BE49-F238E27FC236}">
                <a16:creationId xmlns:a16="http://schemas.microsoft.com/office/drawing/2014/main" id="{FAA9EA68-B6FF-4494-BF1F-E5FBA74D6E5B}"/>
              </a:ext>
            </a:extLst>
          </p:cNvPr>
          <p:cNvSpPr txBox="1"/>
          <p:nvPr/>
        </p:nvSpPr>
        <p:spPr>
          <a:xfrm>
            <a:off x="3184525" y="3043238"/>
            <a:ext cx="341313" cy="354012"/>
          </a:xfrm>
          <a:prstGeom prst="rect">
            <a:avLst/>
          </a:prstGeom>
          <a:noFill/>
        </p:spPr>
        <p:txBody>
          <a:bodyPr wrap="none">
            <a:spAutoFit/>
          </a:bodyPr>
          <a:lstStyle/>
          <a:p>
            <a:pPr eaLnBrk="1" hangingPunct="1">
              <a:defRPr/>
            </a:pPr>
            <a:r>
              <a:rPr lang="en-US" sz="1700" dirty="0">
                <a:solidFill>
                  <a:schemeClr val="accent6">
                    <a:lumMod val="60000"/>
                    <a:lumOff val="40000"/>
                  </a:schemeClr>
                </a:solidFill>
                <a:latin typeface="Arial" charset="0"/>
                <a:cs typeface="Arial" charset="0"/>
              </a:rPr>
              <a:t>D</a:t>
            </a:r>
          </a:p>
        </p:txBody>
      </p:sp>
      <p:sp>
        <p:nvSpPr>
          <p:cNvPr id="30" name="TextBox 29">
            <a:extLst>
              <a:ext uri="{FF2B5EF4-FFF2-40B4-BE49-F238E27FC236}">
                <a16:creationId xmlns:a16="http://schemas.microsoft.com/office/drawing/2014/main" id="{0F020515-DCD5-49E3-97C8-EE6144DD98F6}"/>
              </a:ext>
            </a:extLst>
          </p:cNvPr>
          <p:cNvSpPr txBox="1"/>
          <p:nvPr/>
        </p:nvSpPr>
        <p:spPr>
          <a:xfrm>
            <a:off x="2620963" y="5708650"/>
            <a:ext cx="3932237" cy="246063"/>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Ground Motion Intensity, </a:t>
            </a:r>
            <a:r>
              <a:rPr lang="en-US" sz="1600" i="1" dirty="0">
                <a:solidFill>
                  <a:schemeClr val="tx1">
                    <a:lumMod val="65000"/>
                    <a:lumOff val="35000"/>
                  </a:schemeClr>
                </a:solidFill>
                <a:latin typeface="Arial" charset="0"/>
                <a:cs typeface="Arial" charset="0"/>
              </a:rPr>
              <a:t>IM=z</a:t>
            </a:r>
          </a:p>
        </p:txBody>
      </p:sp>
      <p:sp>
        <p:nvSpPr>
          <p:cNvPr id="31" name="TextBox 30">
            <a:extLst>
              <a:ext uri="{FF2B5EF4-FFF2-40B4-BE49-F238E27FC236}">
                <a16:creationId xmlns:a16="http://schemas.microsoft.com/office/drawing/2014/main" id="{A0942954-E8E7-43C6-93D2-AA2746F19834}"/>
              </a:ext>
            </a:extLst>
          </p:cNvPr>
          <p:cNvSpPr txBox="1"/>
          <p:nvPr/>
        </p:nvSpPr>
        <p:spPr>
          <a:xfrm rot="-5400000">
            <a:off x="1119188" y="3148013"/>
            <a:ext cx="2144712" cy="246062"/>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Collapse | </a:t>
            </a:r>
            <a:r>
              <a:rPr lang="en-US" sz="1600" i="1" dirty="0">
                <a:solidFill>
                  <a:schemeClr val="tx1">
                    <a:lumMod val="65000"/>
                    <a:lumOff val="35000"/>
                  </a:schemeClr>
                </a:solidFill>
                <a:latin typeface="Arial" charset="0"/>
                <a:cs typeface="Arial" charset="0"/>
              </a:rPr>
              <a:t>IM=z</a:t>
            </a:r>
            <a:r>
              <a:rPr lang="en-US" sz="1600" dirty="0">
                <a:solidFill>
                  <a:schemeClr val="tx1">
                    <a:lumMod val="65000"/>
                    <a:lumOff val="35000"/>
                  </a:schemeClr>
                </a:solidFill>
                <a:latin typeface="Arial" charset="0"/>
                <a:cs typeface="Arial" charset="0"/>
              </a:rPr>
              <a:t> ]</a:t>
            </a:r>
          </a:p>
        </p:txBody>
      </p:sp>
      <p:sp>
        <p:nvSpPr>
          <p:cNvPr id="32" name="TextBox 31">
            <a:extLst>
              <a:ext uri="{FF2B5EF4-FFF2-40B4-BE49-F238E27FC236}">
                <a16:creationId xmlns:a16="http://schemas.microsoft.com/office/drawing/2014/main" id="{94FBDD91-6EC6-4574-8B2D-C47C7A1593F1}"/>
              </a:ext>
            </a:extLst>
          </p:cNvPr>
          <p:cNvSpPr txBox="1"/>
          <p:nvPr/>
        </p:nvSpPr>
        <p:spPr>
          <a:xfrm rot="-5400000">
            <a:off x="1585913" y="1492250"/>
            <a:ext cx="1189037" cy="246063"/>
          </a:xfrm>
          <a:prstGeom prst="rect">
            <a:avLst/>
          </a:prstGeom>
          <a:solidFill>
            <a:schemeClr val="bg1"/>
          </a:solidFill>
        </p:spPr>
        <p:txBody>
          <a:bodyPr tIns="0" bIns="0">
            <a:spAutoFit/>
          </a:bodyPr>
          <a:lstStyle/>
          <a:p>
            <a:pPr algn="ctr" eaLnBrk="1" hangingPunct="1">
              <a:defRPr/>
            </a:pPr>
            <a:r>
              <a:rPr lang="en-US" sz="1600" i="1" dirty="0">
                <a:solidFill>
                  <a:schemeClr val="tx1">
                    <a:lumMod val="65000"/>
                    <a:lumOff val="35000"/>
                  </a:schemeClr>
                </a:solidFill>
                <a:latin typeface="Arial" charset="0"/>
                <a:cs typeface="Arial" charset="0"/>
              </a:rPr>
              <a:t>P</a:t>
            </a:r>
            <a:r>
              <a:rPr lang="en-US" sz="1600" dirty="0">
                <a:solidFill>
                  <a:schemeClr val="tx1">
                    <a:lumMod val="65000"/>
                    <a:lumOff val="35000"/>
                  </a:schemeClr>
                </a:solidFill>
                <a:latin typeface="Arial" charset="0"/>
                <a:cs typeface="Arial" charset="0"/>
              </a:rPr>
              <a:t> [ </a:t>
            </a:r>
            <a:r>
              <a:rPr lang="en-US" sz="1600" i="1" dirty="0">
                <a:solidFill>
                  <a:schemeClr val="tx1">
                    <a:lumMod val="65000"/>
                    <a:lumOff val="35000"/>
                  </a:schemeClr>
                </a:solidFill>
                <a:latin typeface="Arial" charset="0"/>
                <a:cs typeface="Arial" charset="0"/>
              </a:rPr>
              <a:t>IM</a:t>
            </a:r>
            <a:r>
              <a:rPr lang="en-US" sz="1600" dirty="0">
                <a:solidFill>
                  <a:schemeClr val="tx1">
                    <a:lumMod val="65000"/>
                    <a:lumOff val="35000"/>
                  </a:schemeClr>
                </a:solidFill>
                <a:latin typeface="Arial" charset="0"/>
                <a:cs typeface="Arial" charset="0"/>
              </a:rPr>
              <a:t> &gt; </a:t>
            </a:r>
            <a:r>
              <a:rPr lang="en-US" sz="1600" i="1" dirty="0">
                <a:solidFill>
                  <a:schemeClr val="tx1">
                    <a:lumMod val="65000"/>
                    <a:lumOff val="35000"/>
                  </a:schemeClr>
                </a:solidFill>
                <a:latin typeface="Arial" charset="0"/>
                <a:cs typeface="Arial" charset="0"/>
              </a:rPr>
              <a:t>z</a:t>
            </a:r>
            <a:r>
              <a:rPr lang="en-US" sz="1600" dirty="0">
                <a:solidFill>
                  <a:schemeClr val="tx1">
                    <a:lumMod val="65000"/>
                    <a:lumOff val="35000"/>
                  </a:schemeClr>
                </a:solidFill>
                <a:latin typeface="Arial" charset="0"/>
                <a:cs typeface="Arial" charset="0"/>
              </a:rPr>
              <a:t> ] </a:t>
            </a:r>
          </a:p>
        </p:txBody>
      </p:sp>
      <p:sp>
        <p:nvSpPr>
          <p:cNvPr id="33" name="TextBox 32">
            <a:extLst>
              <a:ext uri="{FF2B5EF4-FFF2-40B4-BE49-F238E27FC236}">
                <a16:creationId xmlns:a16="http://schemas.microsoft.com/office/drawing/2014/main" id="{F8AD313A-C8E8-4BD0-8074-CF4F0DAB6E56}"/>
              </a:ext>
            </a:extLst>
          </p:cNvPr>
          <p:cNvSpPr txBox="1"/>
          <p:nvPr/>
        </p:nvSpPr>
        <p:spPr>
          <a:xfrm rot="-5400000">
            <a:off x="1568450" y="4768851"/>
            <a:ext cx="1189037" cy="246062"/>
          </a:xfrm>
          <a:prstGeom prst="rect">
            <a:avLst/>
          </a:prstGeom>
          <a:solidFill>
            <a:schemeClr val="bg1"/>
          </a:solidFill>
        </p:spPr>
        <p:txBody>
          <a:bodyPr tIns="0" bIns="0">
            <a:spAutoFit/>
          </a:bodyPr>
          <a:lstStyle/>
          <a:p>
            <a:pPr algn="ctr" eaLnBrk="1" hangingPunct="1">
              <a:defRPr/>
            </a:pPr>
            <a:r>
              <a:rPr lang="en-US" sz="1600" dirty="0">
                <a:solidFill>
                  <a:schemeClr val="tx1">
                    <a:lumMod val="65000"/>
                    <a:lumOff val="35000"/>
                  </a:schemeClr>
                </a:solidFill>
                <a:latin typeface="Arial" charset="0"/>
                <a:cs typeface="Arial" charset="0"/>
              </a:rPr>
              <a:t>Integrand</a:t>
            </a:r>
          </a:p>
        </p:txBody>
      </p:sp>
      <p:pic>
        <p:nvPicPr>
          <p:cNvPr id="61456" name="Picture 3">
            <a:extLst>
              <a:ext uri="{FF2B5EF4-FFF2-40B4-BE49-F238E27FC236}">
                <a16:creationId xmlns:a16="http://schemas.microsoft.com/office/drawing/2014/main" id="{D512FD7D-1B78-4FD1-9E0A-418CEEE0C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731838"/>
            <a:ext cx="792162"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7" name="TextBox 36">
            <a:extLst>
              <a:ext uri="{FF2B5EF4-FFF2-40B4-BE49-F238E27FC236}">
                <a16:creationId xmlns:a16="http://schemas.microsoft.com/office/drawing/2014/main" id="{8F172CB2-5292-4A44-B66C-CE20E0AB7AA3}"/>
              </a:ext>
            </a:extLst>
          </p:cNvPr>
          <p:cNvSpPr txBox="1">
            <a:spLocks noChangeArrowheads="1"/>
          </p:cNvSpPr>
          <p:nvPr/>
        </p:nvSpPr>
        <p:spPr bwMode="auto">
          <a:xfrm>
            <a:off x="3048000" y="2813050"/>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F0000"/>
                </a:solidFill>
              </a:rPr>
              <a:t>Design </a:t>
            </a:r>
            <a:r>
              <a:rPr lang="en-US" altLang="en-US" sz="1600" i="1">
                <a:solidFill>
                  <a:srgbClr val="FF0000"/>
                </a:solidFill>
              </a:rPr>
              <a:t>IM</a:t>
            </a:r>
            <a:r>
              <a:rPr lang="en-US" altLang="en-US" sz="1600">
                <a:solidFill>
                  <a:srgbClr val="FF0000"/>
                </a:solidFill>
              </a:rPr>
              <a:t> = 1.38g</a:t>
            </a:r>
            <a:endParaRPr lang="en-US" altLang="en-US" sz="1600" i="1">
              <a:solidFill>
                <a:srgbClr val="FF0000"/>
              </a:solidFill>
            </a:endParaRPr>
          </a:p>
        </p:txBody>
      </p:sp>
      <p:sp>
        <p:nvSpPr>
          <p:cNvPr id="61458" name="TextBox 37">
            <a:extLst>
              <a:ext uri="{FF2B5EF4-FFF2-40B4-BE49-F238E27FC236}">
                <a16:creationId xmlns:a16="http://schemas.microsoft.com/office/drawing/2014/main" id="{E39FBE83-EB65-45B9-8E11-382F3E839FB3}"/>
              </a:ext>
            </a:extLst>
          </p:cNvPr>
          <p:cNvSpPr txBox="1">
            <a:spLocks noChangeArrowheads="1"/>
          </p:cNvSpPr>
          <p:nvPr/>
        </p:nvSpPr>
        <p:spPr bwMode="auto">
          <a:xfrm>
            <a:off x="3048000" y="3095625"/>
            <a:ext cx="173672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0061A3"/>
                </a:solidFill>
              </a:rPr>
              <a:t>Design </a:t>
            </a:r>
            <a:r>
              <a:rPr lang="en-US" altLang="en-US" sz="1600" i="1">
                <a:solidFill>
                  <a:srgbClr val="0061A3"/>
                </a:solidFill>
              </a:rPr>
              <a:t>IM</a:t>
            </a:r>
            <a:r>
              <a:rPr lang="en-US" altLang="en-US" sz="1600">
                <a:solidFill>
                  <a:srgbClr val="0061A3"/>
                </a:solidFill>
              </a:rPr>
              <a:t> = 0.96g</a:t>
            </a:r>
            <a:endParaRPr lang="en-US" altLang="en-US" sz="1600" i="1">
              <a:solidFill>
                <a:srgbClr val="0061A3"/>
              </a:solidFill>
            </a:endParaRPr>
          </a:p>
        </p:txBody>
      </p:sp>
      <p:sp>
        <p:nvSpPr>
          <p:cNvPr id="6" name="Rectangle 6">
            <a:extLst>
              <a:ext uri="{FF2B5EF4-FFF2-40B4-BE49-F238E27FC236}">
                <a16:creationId xmlns:a16="http://schemas.microsoft.com/office/drawing/2014/main" id="{9B6FDBB0-A6A7-49C0-9C6A-0F6BDF1695B0}"/>
              </a:ext>
            </a:extLst>
          </p:cNvPr>
          <p:cNvSpPr>
            <a:spLocks noChangeArrowheads="1"/>
          </p:cNvSpPr>
          <p:nvPr/>
        </p:nvSpPr>
        <p:spPr bwMode="auto">
          <a:xfrm>
            <a:off x="2667000" y="2803525"/>
            <a:ext cx="2117725" cy="549275"/>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ppt_w"/>
                                          </p:val>
                                        </p:tav>
                                        <p:tav tm="100000">
                                          <p:val>
                                            <p:strVal val="#ppt_w"/>
                                          </p:val>
                                        </p:tav>
                                      </p:tavLst>
                                    </p:anim>
                                    <p:anim calcmode="lin" valueType="num">
                                      <p:cBhvr>
                                        <p:cTn id="12"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3ED11E1-E3AA-4FA7-84E8-3F008FC12E82}"/>
              </a:ext>
            </a:extLst>
          </p:cNvPr>
          <p:cNvSpPr>
            <a:spLocks noGrp="1" noChangeArrowheads="1"/>
          </p:cNvSpPr>
          <p:nvPr>
            <p:ph type="title"/>
          </p:nvPr>
        </p:nvSpPr>
        <p:spPr/>
        <p:txBody>
          <a:bodyPr/>
          <a:lstStyle/>
          <a:p>
            <a:pPr algn="ctr" eaLnBrk="1" hangingPunct="1"/>
            <a:r>
              <a:rPr lang="en-US" altLang="en-US"/>
              <a:t>Risk-Targeted Ground Motions</a:t>
            </a:r>
          </a:p>
        </p:txBody>
      </p:sp>
      <p:sp>
        <p:nvSpPr>
          <p:cNvPr id="63491" name="Rectangle 3">
            <a:extLst>
              <a:ext uri="{FF2B5EF4-FFF2-40B4-BE49-F238E27FC236}">
                <a16:creationId xmlns:a16="http://schemas.microsoft.com/office/drawing/2014/main" id="{AC0474AB-3C63-4D48-BCD3-181E75FEF447}"/>
              </a:ext>
            </a:extLst>
          </p:cNvPr>
          <p:cNvSpPr>
            <a:spLocks noGrp="1" noChangeArrowheads="1"/>
          </p:cNvSpPr>
          <p:nvPr>
            <p:ph type="body" idx="1"/>
          </p:nvPr>
        </p:nvSpPr>
        <p:spPr/>
        <p:txBody>
          <a:bodyPr/>
          <a:lstStyle/>
          <a:p>
            <a:pPr eaLnBrk="1" hangingPunct="1"/>
            <a:endParaRPr lang="en-US" altLang="en-US"/>
          </a:p>
          <a:p>
            <a:pPr eaLnBrk="1" hangingPunct="1"/>
            <a:endParaRPr lang="en-US" altLang="en-US"/>
          </a:p>
        </p:txBody>
      </p:sp>
      <p:sp>
        <p:nvSpPr>
          <p:cNvPr id="4" name="Flowchart: Preparation 3">
            <a:extLst>
              <a:ext uri="{FF2B5EF4-FFF2-40B4-BE49-F238E27FC236}">
                <a16:creationId xmlns:a16="http://schemas.microsoft.com/office/drawing/2014/main" id="{4DFE4CA8-4361-44B4-A230-6D770A5309A7}"/>
              </a:ext>
            </a:extLst>
          </p:cNvPr>
          <p:cNvSpPr/>
          <p:nvPr/>
        </p:nvSpPr>
        <p:spPr>
          <a:xfrm>
            <a:off x="2970213" y="1130300"/>
            <a:ext cx="3200400" cy="457200"/>
          </a:xfrm>
          <a:prstGeom prst="flowChartPreparation">
            <a:avLst/>
          </a:prstGeom>
          <a:solidFill>
            <a:srgbClr val="006F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FF"/>
                </a:solidFill>
              </a:rPr>
              <a:t>“Guess” </a:t>
            </a:r>
            <a:r>
              <a:rPr lang="en-US" b="1" dirty="0" err="1">
                <a:solidFill>
                  <a:srgbClr val="FFFFFF"/>
                </a:solidFill>
              </a:rPr>
              <a:t>RTGM</a:t>
            </a:r>
            <a:r>
              <a:rPr lang="en-US" b="1" baseline="-25000" dirty="0" err="1">
                <a:solidFill>
                  <a:srgbClr val="FFFFFF"/>
                </a:solidFill>
              </a:rPr>
              <a:t>i</a:t>
            </a:r>
            <a:endParaRPr lang="en-US" b="1" baseline="-25000" dirty="0">
              <a:solidFill>
                <a:srgbClr val="FFFFFF"/>
              </a:solidFill>
            </a:endParaRPr>
          </a:p>
        </p:txBody>
      </p:sp>
      <p:sp>
        <p:nvSpPr>
          <p:cNvPr id="5" name="Flowchart: Decision 4">
            <a:extLst>
              <a:ext uri="{FF2B5EF4-FFF2-40B4-BE49-F238E27FC236}">
                <a16:creationId xmlns:a16="http://schemas.microsoft.com/office/drawing/2014/main" id="{86A833C8-A1B4-48B0-808A-515E78558829}"/>
              </a:ext>
            </a:extLst>
          </p:cNvPr>
          <p:cNvSpPr/>
          <p:nvPr/>
        </p:nvSpPr>
        <p:spPr>
          <a:xfrm>
            <a:off x="1546225" y="3886200"/>
            <a:ext cx="6035675" cy="914400"/>
          </a:xfrm>
          <a:prstGeom prst="flowChartDecision">
            <a:avLst/>
          </a:prstGeom>
          <a:solidFill>
            <a:srgbClr val="006F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i="1" dirty="0">
                <a:solidFill>
                  <a:srgbClr val="FFFFFF"/>
                </a:solidFill>
              </a:rPr>
              <a:t>P</a:t>
            </a:r>
            <a:r>
              <a:rPr lang="en-US" b="1" dirty="0">
                <a:solidFill>
                  <a:srgbClr val="FFFFFF"/>
                </a:solidFill>
              </a:rPr>
              <a:t>[</a:t>
            </a:r>
            <a:r>
              <a:rPr lang="en-US" b="1" i="1" dirty="0">
                <a:solidFill>
                  <a:srgbClr val="FFFFFF"/>
                </a:solidFill>
              </a:rPr>
              <a:t>Collapse</a:t>
            </a:r>
            <a:r>
              <a:rPr lang="en-US" b="1" dirty="0">
                <a:solidFill>
                  <a:srgbClr val="FFFFFF"/>
                </a:solidFill>
              </a:rPr>
              <a:t>] in 50yrs</a:t>
            </a:r>
          </a:p>
          <a:p>
            <a:pPr algn="ctr" eaLnBrk="1" hangingPunct="1">
              <a:defRPr/>
            </a:pPr>
            <a:r>
              <a:rPr lang="en-US" b="1" dirty="0">
                <a:solidFill>
                  <a:srgbClr val="FFFFFF"/>
                </a:solidFill>
              </a:rPr>
              <a:t>= 1%?</a:t>
            </a:r>
          </a:p>
        </p:txBody>
      </p:sp>
      <p:sp>
        <p:nvSpPr>
          <p:cNvPr id="6" name="Flowchart: Process 5">
            <a:extLst>
              <a:ext uri="{FF2B5EF4-FFF2-40B4-BE49-F238E27FC236}">
                <a16:creationId xmlns:a16="http://schemas.microsoft.com/office/drawing/2014/main" id="{EC99FFEA-E7DA-43C3-9D5C-9E7DD4458BE7}"/>
              </a:ext>
            </a:extLst>
          </p:cNvPr>
          <p:cNvSpPr/>
          <p:nvPr/>
        </p:nvSpPr>
        <p:spPr>
          <a:xfrm>
            <a:off x="1549400" y="2044700"/>
            <a:ext cx="6035675" cy="457200"/>
          </a:xfrm>
          <a:prstGeom prst="flowChartProcess">
            <a:avLst/>
          </a:prstGeom>
          <a:solidFill>
            <a:srgbClr val="006F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FF"/>
                </a:solidFill>
              </a:rPr>
              <a:t>Generate fragility curve as a function of </a:t>
            </a:r>
            <a:r>
              <a:rPr lang="en-US" b="1" dirty="0" err="1">
                <a:solidFill>
                  <a:srgbClr val="FFFFFF"/>
                </a:solidFill>
              </a:rPr>
              <a:t>RTGM</a:t>
            </a:r>
            <a:r>
              <a:rPr lang="en-US" b="1" baseline="-25000" dirty="0" err="1">
                <a:solidFill>
                  <a:srgbClr val="FFFFFF"/>
                </a:solidFill>
              </a:rPr>
              <a:t>i</a:t>
            </a:r>
            <a:endParaRPr lang="en-US" b="1" baseline="-25000" dirty="0">
              <a:solidFill>
                <a:srgbClr val="FFFFFF"/>
              </a:solidFill>
            </a:endParaRPr>
          </a:p>
        </p:txBody>
      </p:sp>
      <p:sp>
        <p:nvSpPr>
          <p:cNvPr id="7" name="Flowchart: Process 6">
            <a:extLst>
              <a:ext uri="{FF2B5EF4-FFF2-40B4-BE49-F238E27FC236}">
                <a16:creationId xmlns:a16="http://schemas.microsoft.com/office/drawing/2014/main" id="{9DBA2384-C7FF-494B-9D9D-E1CAFDC52C06}"/>
              </a:ext>
            </a:extLst>
          </p:cNvPr>
          <p:cNvSpPr/>
          <p:nvPr/>
        </p:nvSpPr>
        <p:spPr>
          <a:xfrm>
            <a:off x="1549400" y="2959100"/>
            <a:ext cx="6035675" cy="457200"/>
          </a:xfrm>
          <a:prstGeom prst="flowChartProcess">
            <a:avLst/>
          </a:prstGeom>
          <a:solidFill>
            <a:srgbClr val="006F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FF"/>
                </a:solidFill>
              </a:rPr>
              <a:t>Integrate fragility &amp; hazard curves to calculate risk</a:t>
            </a:r>
          </a:p>
        </p:txBody>
      </p:sp>
      <p:sp>
        <p:nvSpPr>
          <p:cNvPr id="21" name="Flowchart: Terminator 20">
            <a:extLst>
              <a:ext uri="{FF2B5EF4-FFF2-40B4-BE49-F238E27FC236}">
                <a16:creationId xmlns:a16="http://schemas.microsoft.com/office/drawing/2014/main" id="{A6F7B20F-9383-494D-800C-D958E1904867}"/>
              </a:ext>
            </a:extLst>
          </p:cNvPr>
          <p:cNvSpPr/>
          <p:nvPr/>
        </p:nvSpPr>
        <p:spPr>
          <a:xfrm>
            <a:off x="3052763" y="5245100"/>
            <a:ext cx="3017837" cy="457200"/>
          </a:xfrm>
          <a:prstGeom prst="flowChartTerminator">
            <a:avLst/>
          </a:prstGeom>
          <a:solidFill>
            <a:srgbClr val="006F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FF"/>
                </a:solidFill>
              </a:rPr>
              <a:t>RTGM Calculated</a:t>
            </a:r>
          </a:p>
        </p:txBody>
      </p:sp>
      <p:cxnSp>
        <p:nvCxnSpPr>
          <p:cNvPr id="23" name="Straight Arrow Connector 22">
            <a:extLst>
              <a:ext uri="{FF2B5EF4-FFF2-40B4-BE49-F238E27FC236}">
                <a16:creationId xmlns:a16="http://schemas.microsoft.com/office/drawing/2014/main" id="{1E51ADE4-1604-4824-BBB9-47ED8997554E}"/>
              </a:ext>
            </a:extLst>
          </p:cNvPr>
          <p:cNvCxnSpPr>
            <a:stCxn id="4" idx="2"/>
            <a:endCxn id="6" idx="0"/>
          </p:cNvCxnSpPr>
          <p:nvPr/>
        </p:nvCxnSpPr>
        <p:spPr>
          <a:xfrm rot="5400000">
            <a:off x="4340226" y="1814512"/>
            <a:ext cx="4572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8CB4A92-C7A3-41D1-A1E2-E9097F80D90A}"/>
              </a:ext>
            </a:extLst>
          </p:cNvPr>
          <p:cNvCxnSpPr/>
          <p:nvPr/>
        </p:nvCxnSpPr>
        <p:spPr>
          <a:xfrm rot="5400000">
            <a:off x="4335463" y="2722562"/>
            <a:ext cx="4699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77DD18-74CB-4D48-B7CC-456D82E333B3}"/>
              </a:ext>
            </a:extLst>
          </p:cNvPr>
          <p:cNvCxnSpPr/>
          <p:nvPr/>
        </p:nvCxnSpPr>
        <p:spPr>
          <a:xfrm rot="5400000">
            <a:off x="4322763" y="3636962"/>
            <a:ext cx="4699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696C5EB-5AC0-4A62-9508-819120E2AA48}"/>
              </a:ext>
            </a:extLst>
          </p:cNvPr>
          <p:cNvCxnSpPr/>
          <p:nvPr/>
        </p:nvCxnSpPr>
        <p:spPr>
          <a:xfrm rot="5400000">
            <a:off x="4325938" y="5008562"/>
            <a:ext cx="4699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501" name="Group 36">
            <a:extLst>
              <a:ext uri="{FF2B5EF4-FFF2-40B4-BE49-F238E27FC236}">
                <a16:creationId xmlns:a16="http://schemas.microsoft.com/office/drawing/2014/main" id="{134C68FF-2841-43C9-B5D9-F28AF5BB00FD}"/>
              </a:ext>
            </a:extLst>
          </p:cNvPr>
          <p:cNvGrpSpPr>
            <a:grpSpLocks/>
          </p:cNvGrpSpPr>
          <p:nvPr/>
        </p:nvGrpSpPr>
        <p:grpSpPr bwMode="auto">
          <a:xfrm>
            <a:off x="6078538" y="1355725"/>
            <a:ext cx="2151062" cy="2987675"/>
            <a:chOff x="6078220" y="1356360"/>
            <a:chExt cx="2151380" cy="2987040"/>
          </a:xfrm>
        </p:grpSpPr>
        <p:cxnSp>
          <p:nvCxnSpPr>
            <p:cNvPr id="27" name="Straight Arrow Connector 26">
              <a:extLst>
                <a:ext uri="{FF2B5EF4-FFF2-40B4-BE49-F238E27FC236}">
                  <a16:creationId xmlns:a16="http://schemas.microsoft.com/office/drawing/2014/main" id="{77136712-9708-4A8E-93B7-82250F3AE151}"/>
                </a:ext>
              </a:extLst>
            </p:cNvPr>
            <p:cNvCxnSpPr/>
            <p:nvPr/>
          </p:nvCxnSpPr>
          <p:spPr>
            <a:xfrm rot="10800000">
              <a:off x="6078220" y="1356360"/>
              <a:ext cx="2151380" cy="158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679FFE17-64DC-43CA-A41B-DBCF4C791F18}"/>
                </a:ext>
              </a:extLst>
            </p:cNvPr>
            <p:cNvCxnSpPr>
              <a:stCxn id="5" idx="3"/>
            </p:cNvCxnSpPr>
            <p:nvPr/>
          </p:nvCxnSpPr>
          <p:spPr>
            <a:xfrm flipV="1">
              <a:off x="7581804" y="1372232"/>
              <a:ext cx="647796" cy="297116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502" name="TextBox 33">
            <a:extLst>
              <a:ext uri="{FF2B5EF4-FFF2-40B4-BE49-F238E27FC236}">
                <a16:creationId xmlns:a16="http://schemas.microsoft.com/office/drawing/2014/main" id="{04244413-1BE6-4B79-98FB-32A8A55219A6}"/>
              </a:ext>
            </a:extLst>
          </p:cNvPr>
          <p:cNvSpPr txBox="1">
            <a:spLocks noChangeArrowheads="1"/>
          </p:cNvSpPr>
          <p:nvPr/>
        </p:nvSpPr>
        <p:spPr bwMode="auto">
          <a:xfrm rot="-5400000">
            <a:off x="-1379538" y="3128963"/>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000000"/>
                </a:solidFill>
              </a:rPr>
              <a:t>For a given location …</a:t>
            </a:r>
          </a:p>
        </p:txBody>
      </p:sp>
      <p:sp>
        <p:nvSpPr>
          <p:cNvPr id="63503" name="TextBox 37">
            <a:extLst>
              <a:ext uri="{FF2B5EF4-FFF2-40B4-BE49-F238E27FC236}">
                <a16:creationId xmlns:a16="http://schemas.microsoft.com/office/drawing/2014/main" id="{B79F82A7-5EF2-4F37-99BB-CCF4C6448157}"/>
              </a:ext>
            </a:extLst>
          </p:cNvPr>
          <p:cNvSpPr txBox="1">
            <a:spLocks noChangeArrowheads="1"/>
          </p:cNvSpPr>
          <p:nvPr/>
        </p:nvSpPr>
        <p:spPr bwMode="auto">
          <a:xfrm>
            <a:off x="4572000" y="4837113"/>
            <a:ext cx="560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Yes</a:t>
            </a:r>
          </a:p>
        </p:txBody>
      </p:sp>
      <p:sp>
        <p:nvSpPr>
          <p:cNvPr id="63504" name="TextBox 38">
            <a:extLst>
              <a:ext uri="{FF2B5EF4-FFF2-40B4-BE49-F238E27FC236}">
                <a16:creationId xmlns:a16="http://schemas.microsoft.com/office/drawing/2014/main" id="{3014BADA-2068-4A10-8E13-C32A2CA50177}"/>
              </a:ext>
            </a:extLst>
          </p:cNvPr>
          <p:cNvSpPr txBox="1">
            <a:spLocks noChangeArrowheads="1"/>
          </p:cNvSpPr>
          <p:nvPr/>
        </p:nvSpPr>
        <p:spPr bwMode="auto">
          <a:xfrm>
            <a:off x="7696200" y="43545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No</a:t>
            </a:r>
          </a:p>
        </p:txBody>
      </p:sp>
      <p:sp>
        <p:nvSpPr>
          <p:cNvPr id="22" name="TextBox 21">
            <a:extLst>
              <a:ext uri="{FF2B5EF4-FFF2-40B4-BE49-F238E27FC236}">
                <a16:creationId xmlns:a16="http://schemas.microsoft.com/office/drawing/2014/main" id="{CF58E96D-FB52-4402-A0EC-860204D26079}"/>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28" name="TextBox 27">
            <a:extLst>
              <a:ext uri="{FF2B5EF4-FFF2-40B4-BE49-F238E27FC236}">
                <a16:creationId xmlns:a16="http://schemas.microsoft.com/office/drawing/2014/main" id="{941CAA81-A169-42A7-A48C-9341BC058A31}"/>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1secRiskTimesHazardUR.emf">
            <a:extLst>
              <a:ext uri="{FF2B5EF4-FFF2-40B4-BE49-F238E27FC236}">
                <a16:creationId xmlns:a16="http://schemas.microsoft.com/office/drawing/2014/main" id="{044F6631-CE54-4C76-AE69-846622F81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7620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FE296ED5-A22F-4508-A3F8-685737863AFB}"/>
              </a:ext>
            </a:extLst>
          </p:cNvPr>
          <p:cNvSpPr>
            <a:spLocks noGrp="1" noChangeArrowheads="1"/>
          </p:cNvSpPr>
          <p:nvPr>
            <p:ph type="title"/>
          </p:nvPr>
        </p:nvSpPr>
        <p:spPr/>
        <p:txBody>
          <a:bodyPr/>
          <a:lstStyle/>
          <a:p>
            <a:pPr algn="ctr" eaLnBrk="1" hangingPunct="1"/>
            <a:r>
              <a:rPr lang="en-US" altLang="en-US"/>
              <a:t>Risk-Targeted GM Maps</a:t>
            </a:r>
          </a:p>
        </p:txBody>
      </p:sp>
      <p:sp>
        <p:nvSpPr>
          <p:cNvPr id="7" name="TextBox 6">
            <a:extLst>
              <a:ext uri="{FF2B5EF4-FFF2-40B4-BE49-F238E27FC236}">
                <a16:creationId xmlns:a16="http://schemas.microsoft.com/office/drawing/2014/main" id="{92967936-6AC7-4765-A83E-575CEC4D07B3}"/>
              </a:ext>
            </a:extLst>
          </p:cNvPr>
          <p:cNvSpPr txBox="1">
            <a:spLocks noChangeArrowheads="1"/>
          </p:cNvSpPr>
          <p:nvPr/>
        </p:nvSpPr>
        <p:spPr bwMode="auto">
          <a:xfrm>
            <a:off x="0" y="5065713"/>
            <a:ext cx="9144000"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600" b="1">
                <a:solidFill>
                  <a:srgbClr val="A20227"/>
                </a:solidFill>
              </a:rPr>
              <a:t>Note: RTGM maps are coupled with deterministic GM maps to produce the MCE</a:t>
            </a:r>
            <a:r>
              <a:rPr lang="en-US" altLang="en-US" sz="2600" b="1" baseline="-25000">
                <a:solidFill>
                  <a:srgbClr val="A20227"/>
                </a:solidFill>
              </a:rPr>
              <a:t>R</a:t>
            </a:r>
            <a:r>
              <a:rPr lang="en-US" altLang="en-US" sz="2600" b="1">
                <a:solidFill>
                  <a:srgbClr val="A20227"/>
                </a:solidFill>
              </a:rPr>
              <a:t> GM maps in the 2012 IBC</a:t>
            </a:r>
            <a:endParaRPr lang="en-US" altLang="en-US" sz="2600">
              <a:solidFill>
                <a:srgbClr val="000000"/>
              </a:solidFill>
            </a:endParaRPr>
          </a:p>
        </p:txBody>
      </p:sp>
      <p:sp>
        <p:nvSpPr>
          <p:cNvPr id="9" name="TextBox 8">
            <a:extLst>
              <a:ext uri="{FF2B5EF4-FFF2-40B4-BE49-F238E27FC236}">
                <a16:creationId xmlns:a16="http://schemas.microsoft.com/office/drawing/2014/main" id="{79DF7B63-D49F-4885-8212-4C2A1DC3A7CA}"/>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0" name="TextBox 9">
            <a:extLst>
              <a:ext uri="{FF2B5EF4-FFF2-40B4-BE49-F238E27FC236}">
                <a16:creationId xmlns:a16="http://schemas.microsoft.com/office/drawing/2014/main" id="{067B0221-AB07-4736-83B0-455A96E7D484}"/>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457CAB7-5F53-482B-9BFD-3975564A28D4}"/>
              </a:ext>
            </a:extLst>
          </p:cNvPr>
          <p:cNvSpPr>
            <a:spLocks noGrp="1" noChangeArrowheads="1"/>
          </p:cNvSpPr>
          <p:nvPr>
            <p:ph type="title"/>
          </p:nvPr>
        </p:nvSpPr>
        <p:spPr/>
        <p:txBody>
          <a:bodyPr/>
          <a:lstStyle/>
          <a:p>
            <a:pPr algn="ctr" eaLnBrk="1" hangingPunct="1"/>
            <a:r>
              <a:rPr lang="en-US" altLang="en-US"/>
              <a:t>Risk Coefficients (C</a:t>
            </a:r>
            <a:r>
              <a:rPr lang="en-US" altLang="en-US" baseline="-25000"/>
              <a:t>R</a:t>
            </a:r>
            <a:r>
              <a:rPr lang="en-US" altLang="en-US"/>
              <a:t>’s)</a:t>
            </a:r>
          </a:p>
        </p:txBody>
      </p:sp>
      <p:sp>
        <p:nvSpPr>
          <p:cNvPr id="67587" name="Rectangle 3">
            <a:extLst>
              <a:ext uri="{FF2B5EF4-FFF2-40B4-BE49-F238E27FC236}">
                <a16:creationId xmlns:a16="http://schemas.microsoft.com/office/drawing/2014/main" id="{A6C3EDE7-EAE7-425A-A71F-3DCDAE4A5040}"/>
              </a:ext>
            </a:extLst>
          </p:cNvPr>
          <p:cNvSpPr>
            <a:spLocks noGrp="1" noChangeArrowheads="1"/>
          </p:cNvSpPr>
          <p:nvPr>
            <p:ph type="body" idx="1"/>
          </p:nvPr>
        </p:nvSpPr>
        <p:spPr>
          <a:xfrm>
            <a:off x="304800" y="990600"/>
            <a:ext cx="8229600" cy="5100638"/>
          </a:xfrm>
        </p:spPr>
        <p:txBody>
          <a:bodyPr/>
          <a:lstStyle/>
          <a:p>
            <a:pPr eaLnBrk="1" hangingPunct="1">
              <a:buFontTx/>
              <a:buNone/>
            </a:pPr>
            <a:r>
              <a:rPr lang="en-US" altLang="en-US"/>
              <a:t> </a:t>
            </a:r>
          </a:p>
          <a:p>
            <a:pPr eaLnBrk="1" hangingPunct="1"/>
            <a:endParaRPr lang="en-US" altLang="en-US"/>
          </a:p>
          <a:p>
            <a:pPr eaLnBrk="1" hangingPunct="1"/>
            <a:endParaRPr lang="en-US" altLang="en-US"/>
          </a:p>
        </p:txBody>
      </p:sp>
      <p:sp>
        <p:nvSpPr>
          <p:cNvPr id="8" name="Rectangle 3">
            <a:extLst>
              <a:ext uri="{FF2B5EF4-FFF2-40B4-BE49-F238E27FC236}">
                <a16:creationId xmlns:a16="http://schemas.microsoft.com/office/drawing/2014/main" id="{478B79CF-F8BF-4717-A617-CB8ADC5B47A1}"/>
              </a:ext>
            </a:extLst>
          </p:cNvPr>
          <p:cNvSpPr txBox="1">
            <a:spLocks noChangeArrowheads="1"/>
          </p:cNvSpPr>
          <p:nvPr/>
        </p:nvSpPr>
        <p:spPr bwMode="auto">
          <a:xfrm>
            <a:off x="457200" y="919163"/>
            <a:ext cx="8229600" cy="5100637"/>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3200" kern="0" dirty="0">
                <a:solidFill>
                  <a:srgbClr val="000000"/>
                </a:solidFill>
                <a:latin typeface="Arial"/>
                <a:cs typeface="Arial"/>
              </a:rPr>
              <a:t>Conventional uniform-hazard (2500-yr) GMs interpolated from hazard curves</a:t>
            </a:r>
          </a:p>
          <a:p>
            <a:pPr marL="342900" indent="-342900" eaLnBrk="1" hangingPunct="1">
              <a:spcBef>
                <a:spcPct val="20000"/>
              </a:spcBef>
              <a:buFontTx/>
              <a:buChar char="•"/>
              <a:defRPr/>
            </a:pPr>
            <a:endParaRPr lang="en-US" sz="3200" kern="0" dirty="0">
              <a:solidFill>
                <a:srgbClr val="000000"/>
              </a:solidFill>
              <a:latin typeface="Arial"/>
              <a:cs typeface="Arial"/>
            </a:endParaRPr>
          </a:p>
          <a:p>
            <a:pPr marL="342900" indent="-342900" eaLnBrk="1" hangingPunct="1">
              <a:spcBef>
                <a:spcPct val="20000"/>
              </a:spcBef>
              <a:buFontTx/>
              <a:buChar char="•"/>
              <a:defRPr/>
            </a:pPr>
            <a:r>
              <a:rPr lang="en-US" sz="3200" kern="0" dirty="0">
                <a:solidFill>
                  <a:srgbClr val="000000"/>
                </a:solidFill>
                <a:latin typeface="Arial"/>
                <a:cs typeface="Arial"/>
              </a:rPr>
              <a:t>C</a:t>
            </a:r>
            <a:r>
              <a:rPr lang="en-US" sz="3200" kern="0" baseline="-25000" dirty="0">
                <a:solidFill>
                  <a:srgbClr val="000000"/>
                </a:solidFill>
                <a:latin typeface="Arial"/>
                <a:cs typeface="Arial"/>
              </a:rPr>
              <a:t>R</a:t>
            </a:r>
            <a:r>
              <a:rPr lang="en-US" sz="3200" kern="0" dirty="0">
                <a:solidFill>
                  <a:srgbClr val="000000"/>
                </a:solidFill>
                <a:latin typeface="Arial"/>
                <a:cs typeface="Arial"/>
              </a:rPr>
              <a:t>’s = </a:t>
            </a:r>
          </a:p>
          <a:p>
            <a:pPr marL="342900" indent="-342900" eaLnBrk="1" hangingPunct="1">
              <a:spcBef>
                <a:spcPct val="20000"/>
              </a:spcBef>
              <a:buFontTx/>
              <a:buChar char="•"/>
              <a:defRPr/>
            </a:pPr>
            <a:endParaRPr lang="en-US" sz="3200" kern="0" dirty="0">
              <a:solidFill>
                <a:srgbClr val="000000"/>
              </a:solidFill>
              <a:latin typeface="Arial"/>
              <a:cs typeface="Arial"/>
            </a:endParaRPr>
          </a:p>
          <a:p>
            <a:pPr marL="342900" indent="-342900" eaLnBrk="1" hangingPunct="1">
              <a:spcBef>
                <a:spcPct val="20000"/>
              </a:spcBef>
              <a:buFontTx/>
              <a:buChar char="•"/>
              <a:defRPr/>
            </a:pPr>
            <a:r>
              <a:rPr lang="en-US" sz="3200" kern="0" dirty="0">
                <a:solidFill>
                  <a:srgbClr val="000000"/>
                </a:solidFill>
                <a:latin typeface="Arial"/>
                <a:cs typeface="Arial"/>
              </a:rPr>
              <a:t>e.g.,  </a:t>
            </a:r>
          </a:p>
        </p:txBody>
      </p:sp>
      <p:graphicFrame>
        <p:nvGraphicFramePr>
          <p:cNvPr id="10" name="Table 9">
            <a:extLst>
              <a:ext uri="{FF2B5EF4-FFF2-40B4-BE49-F238E27FC236}">
                <a16:creationId xmlns:a16="http://schemas.microsoft.com/office/drawing/2014/main" id="{99B578C9-F174-4477-BBDB-7FBBE14F875F}"/>
              </a:ext>
            </a:extLst>
          </p:cNvPr>
          <p:cNvGraphicFramePr>
            <a:graphicFrameLocks noGrp="1"/>
          </p:cNvGraphicFramePr>
          <p:nvPr/>
        </p:nvGraphicFramePr>
        <p:xfrm>
          <a:off x="1874838" y="3962400"/>
          <a:ext cx="6354762" cy="1482725"/>
        </p:xfrm>
        <a:graphic>
          <a:graphicData uri="http://schemas.openxmlformats.org/drawingml/2006/table">
            <a:tbl>
              <a:tblPr firstRow="1" bandRow="1">
                <a:tableStyleId>{5C22544A-7EE6-4342-B048-85BDC9FD1C3A}</a:tableStyleId>
              </a:tblPr>
              <a:tblGrid>
                <a:gridCol w="2290965">
                  <a:extLst>
                    <a:ext uri="{9D8B030D-6E8A-4147-A177-3AD203B41FA5}">
                      <a16:colId xmlns:a16="http://schemas.microsoft.com/office/drawing/2014/main" val="20000"/>
                    </a:ext>
                  </a:extLst>
                </a:gridCol>
                <a:gridCol w="2031898">
                  <a:extLst>
                    <a:ext uri="{9D8B030D-6E8A-4147-A177-3AD203B41FA5}">
                      <a16:colId xmlns:a16="http://schemas.microsoft.com/office/drawing/2014/main" val="20001"/>
                    </a:ext>
                  </a:extLst>
                </a:gridCol>
                <a:gridCol w="2031898">
                  <a:extLst>
                    <a:ext uri="{9D8B030D-6E8A-4147-A177-3AD203B41FA5}">
                      <a16:colId xmlns:a16="http://schemas.microsoft.com/office/drawing/2014/main" val="20002"/>
                    </a:ext>
                  </a:extLst>
                </a:gridCol>
              </a:tblGrid>
              <a:tr h="370681">
                <a:tc>
                  <a:txBody>
                    <a:bodyPr/>
                    <a:lstStyle/>
                    <a:p>
                      <a:endParaRPr lang="en-US" sz="1800" dirty="0"/>
                    </a:p>
                  </a:txBody>
                  <a:tcPr marL="91435" marR="91435" marT="45700" marB="45700">
                    <a:solidFill>
                      <a:srgbClr val="006F41"/>
                    </a:solidFill>
                  </a:tcPr>
                </a:tc>
                <a:tc>
                  <a:txBody>
                    <a:bodyPr/>
                    <a:lstStyle/>
                    <a:p>
                      <a:pPr algn="ctr"/>
                      <a:r>
                        <a:rPr lang="en-US" sz="1800" dirty="0"/>
                        <a:t>SFBA Location</a:t>
                      </a:r>
                    </a:p>
                  </a:txBody>
                  <a:tcPr marL="91435" marR="91435" marT="45700" marB="45700">
                    <a:solidFill>
                      <a:srgbClr val="006F41"/>
                    </a:solidFill>
                  </a:tcPr>
                </a:tc>
                <a:tc>
                  <a:txBody>
                    <a:bodyPr/>
                    <a:lstStyle/>
                    <a:p>
                      <a:pPr algn="ctr"/>
                      <a:r>
                        <a:rPr lang="en-US" sz="1800" dirty="0"/>
                        <a:t>MMA</a:t>
                      </a:r>
                      <a:r>
                        <a:rPr lang="en-US" sz="1800" baseline="0" dirty="0"/>
                        <a:t> Location</a:t>
                      </a:r>
                      <a:endParaRPr lang="en-US" sz="1800" dirty="0"/>
                    </a:p>
                  </a:txBody>
                  <a:tcPr marL="91435" marR="91435" marT="45700" marB="45700">
                    <a:solidFill>
                      <a:srgbClr val="006F41"/>
                    </a:solidFill>
                  </a:tcPr>
                </a:tc>
                <a:extLst>
                  <a:ext uri="{0D108BD9-81ED-4DB2-BD59-A6C34878D82A}">
                    <a16:rowId xmlns:a16="http://schemas.microsoft.com/office/drawing/2014/main" val="10000"/>
                  </a:ext>
                </a:extLst>
              </a:tr>
              <a:tr h="370681">
                <a:tc>
                  <a:txBody>
                    <a:bodyPr/>
                    <a:lstStyle/>
                    <a:p>
                      <a:r>
                        <a:rPr lang="en-US" sz="1800" dirty="0"/>
                        <a:t>Risk-Targeted GM</a:t>
                      </a:r>
                    </a:p>
                  </a:txBody>
                  <a:tcPr marL="91435" marR="91435" marT="45700" marB="45700">
                    <a:solidFill>
                      <a:srgbClr val="C19967"/>
                    </a:solidFill>
                  </a:tcPr>
                </a:tc>
                <a:tc>
                  <a:txBody>
                    <a:bodyPr/>
                    <a:lstStyle/>
                    <a:p>
                      <a:pPr algn="ctr"/>
                      <a:r>
                        <a:rPr lang="en-US" sz="1800" dirty="0"/>
                        <a:t>1.38</a:t>
                      </a:r>
                      <a:r>
                        <a:rPr lang="en-US" sz="1800" i="1" dirty="0"/>
                        <a:t>g</a:t>
                      </a:r>
                    </a:p>
                  </a:txBody>
                  <a:tcPr marL="91435" marR="91435" marT="45700" marB="45700">
                    <a:solidFill>
                      <a:srgbClr val="C19967"/>
                    </a:solidFill>
                  </a:tcPr>
                </a:tc>
                <a:tc>
                  <a:txBody>
                    <a:bodyPr/>
                    <a:lstStyle/>
                    <a:p>
                      <a:pPr algn="ctr"/>
                      <a:r>
                        <a:rPr lang="en-US" sz="1800" dirty="0"/>
                        <a:t>0.96g</a:t>
                      </a:r>
                    </a:p>
                  </a:txBody>
                  <a:tcPr marL="91435" marR="91435" marT="45700" marB="45700">
                    <a:solidFill>
                      <a:srgbClr val="C19967"/>
                    </a:solidFill>
                  </a:tcPr>
                </a:tc>
                <a:extLst>
                  <a:ext uri="{0D108BD9-81ED-4DB2-BD59-A6C34878D82A}">
                    <a16:rowId xmlns:a16="http://schemas.microsoft.com/office/drawing/2014/main" val="10001"/>
                  </a:ext>
                </a:extLst>
              </a:tr>
              <a:tr h="370681">
                <a:tc>
                  <a:txBody>
                    <a:bodyPr/>
                    <a:lstStyle/>
                    <a:p>
                      <a:r>
                        <a:rPr lang="en-US" sz="1800" dirty="0"/>
                        <a:t>Uniform-Hazard</a:t>
                      </a:r>
                      <a:r>
                        <a:rPr lang="en-US" sz="1800" baseline="0" dirty="0"/>
                        <a:t> GM</a:t>
                      </a:r>
                      <a:endParaRPr lang="en-US" sz="1800" dirty="0"/>
                    </a:p>
                  </a:txBody>
                  <a:tcPr marL="91435" marR="91435" marT="45700" marB="45700">
                    <a:solidFill>
                      <a:srgbClr val="C19967"/>
                    </a:solidFill>
                  </a:tcPr>
                </a:tc>
                <a:tc>
                  <a:txBody>
                    <a:bodyPr/>
                    <a:lstStyle/>
                    <a:p>
                      <a:pPr algn="ctr"/>
                      <a:r>
                        <a:rPr lang="en-US" sz="1800" dirty="0"/>
                        <a:t>1.29</a:t>
                      </a:r>
                      <a:r>
                        <a:rPr lang="en-US" sz="1800" i="1" dirty="0"/>
                        <a:t>g</a:t>
                      </a:r>
                    </a:p>
                  </a:txBody>
                  <a:tcPr marL="91435" marR="91435" marT="45700" marB="45700">
                    <a:solidFill>
                      <a:srgbClr val="C19967"/>
                    </a:solidFill>
                  </a:tcPr>
                </a:tc>
                <a:tc>
                  <a:txBody>
                    <a:bodyPr/>
                    <a:lstStyle/>
                    <a:p>
                      <a:pPr algn="ctr"/>
                      <a:r>
                        <a:rPr lang="en-US" sz="1800" dirty="0"/>
                        <a:t>1.18g</a:t>
                      </a:r>
                    </a:p>
                  </a:txBody>
                  <a:tcPr marL="91435" marR="91435" marT="45700" marB="45700">
                    <a:solidFill>
                      <a:srgbClr val="C19967"/>
                    </a:solidFill>
                  </a:tcPr>
                </a:tc>
                <a:extLst>
                  <a:ext uri="{0D108BD9-81ED-4DB2-BD59-A6C34878D82A}">
                    <a16:rowId xmlns:a16="http://schemas.microsoft.com/office/drawing/2014/main" val="10002"/>
                  </a:ext>
                </a:extLst>
              </a:tr>
              <a:tr h="370681">
                <a:tc>
                  <a:txBody>
                    <a:bodyPr/>
                    <a:lstStyle/>
                    <a:p>
                      <a:r>
                        <a:rPr lang="en-US" sz="1800" dirty="0"/>
                        <a:t>Risk Coefficient (C</a:t>
                      </a:r>
                      <a:r>
                        <a:rPr lang="en-US" sz="1800" baseline="-25000" dirty="0"/>
                        <a:t>R</a:t>
                      </a:r>
                      <a:r>
                        <a:rPr lang="en-US" sz="1800" dirty="0"/>
                        <a:t>)</a:t>
                      </a:r>
                    </a:p>
                  </a:txBody>
                  <a:tcPr marL="91435" marR="91435" marT="45700" marB="45700">
                    <a:solidFill>
                      <a:srgbClr val="C19967"/>
                    </a:solidFill>
                  </a:tcPr>
                </a:tc>
                <a:tc>
                  <a:txBody>
                    <a:bodyPr/>
                    <a:lstStyle/>
                    <a:p>
                      <a:pPr algn="ctr"/>
                      <a:r>
                        <a:rPr lang="en-US" sz="1800" dirty="0"/>
                        <a:t>1.07</a:t>
                      </a:r>
                    </a:p>
                  </a:txBody>
                  <a:tcPr marL="91435" marR="91435" marT="45700" marB="45700">
                    <a:solidFill>
                      <a:srgbClr val="C19967"/>
                    </a:solidFill>
                  </a:tcPr>
                </a:tc>
                <a:tc>
                  <a:txBody>
                    <a:bodyPr/>
                    <a:lstStyle/>
                    <a:p>
                      <a:pPr algn="ctr"/>
                      <a:r>
                        <a:rPr lang="en-US" sz="1800" dirty="0"/>
                        <a:t>0.82</a:t>
                      </a:r>
                    </a:p>
                  </a:txBody>
                  <a:tcPr marL="91435" marR="91435" marT="45700" marB="45700">
                    <a:solidFill>
                      <a:srgbClr val="C19967"/>
                    </a:solidFill>
                  </a:tcPr>
                </a:tc>
                <a:extLst>
                  <a:ext uri="{0D108BD9-81ED-4DB2-BD59-A6C34878D82A}">
                    <a16:rowId xmlns:a16="http://schemas.microsoft.com/office/drawing/2014/main" val="10003"/>
                  </a:ext>
                </a:extLst>
              </a:tr>
            </a:tbl>
          </a:graphicData>
        </a:graphic>
      </p:graphicFrame>
      <p:grpSp>
        <p:nvGrpSpPr>
          <p:cNvPr id="67611" name="Group 11">
            <a:extLst>
              <a:ext uri="{FF2B5EF4-FFF2-40B4-BE49-F238E27FC236}">
                <a16:creationId xmlns:a16="http://schemas.microsoft.com/office/drawing/2014/main" id="{4E0845BC-80C8-4549-A388-5F5843398247}"/>
              </a:ext>
            </a:extLst>
          </p:cNvPr>
          <p:cNvGrpSpPr>
            <a:grpSpLocks/>
          </p:cNvGrpSpPr>
          <p:nvPr/>
        </p:nvGrpSpPr>
        <p:grpSpPr bwMode="auto">
          <a:xfrm>
            <a:off x="1676400" y="2252663"/>
            <a:ext cx="4495800" cy="1176337"/>
            <a:chOff x="4038600" y="4191000"/>
            <a:chExt cx="4495800" cy="1175706"/>
          </a:xfrm>
        </p:grpSpPr>
        <p:sp>
          <p:nvSpPr>
            <p:cNvPr id="13" name="Rectangle 3">
              <a:extLst>
                <a:ext uri="{FF2B5EF4-FFF2-40B4-BE49-F238E27FC236}">
                  <a16:creationId xmlns:a16="http://schemas.microsoft.com/office/drawing/2014/main" id="{86AFDA88-CB8A-46D3-B924-E6F4AF02C151}"/>
                </a:ext>
              </a:extLst>
            </p:cNvPr>
            <p:cNvSpPr txBox="1">
              <a:spLocks noChangeArrowheads="1"/>
            </p:cNvSpPr>
            <p:nvPr/>
          </p:nvSpPr>
          <p:spPr bwMode="auto">
            <a:xfrm>
              <a:off x="4038600" y="4191000"/>
              <a:ext cx="4495800" cy="1175706"/>
            </a:xfrm>
            <a:prstGeom prst="rect">
              <a:avLst/>
            </a:prstGeom>
            <a:noFill/>
            <a:ln w="9525">
              <a:noFill/>
              <a:miter lim="800000"/>
              <a:headEnd/>
              <a:tailEnd/>
            </a:ln>
          </p:spPr>
          <p:txBody>
            <a:bodyPr>
              <a:spAutoFit/>
            </a:bodyPr>
            <a:lstStyle/>
            <a:p>
              <a:pPr marL="742950" lvl="1" indent="-285750" algn="ctr" eaLnBrk="1" hangingPunct="1">
                <a:spcBef>
                  <a:spcPct val="20000"/>
                </a:spcBef>
                <a:defRPr/>
              </a:pPr>
              <a:r>
                <a:rPr lang="en-US" sz="3200" kern="0" dirty="0">
                  <a:solidFill>
                    <a:srgbClr val="000000"/>
                  </a:solidFill>
                  <a:latin typeface="Arial"/>
                  <a:cs typeface="Arial"/>
                </a:rPr>
                <a:t>Risk-Targeted GMs</a:t>
              </a:r>
            </a:p>
            <a:p>
              <a:pPr marL="742950" lvl="1" indent="-285750" algn="ctr" eaLnBrk="1" hangingPunct="1">
                <a:spcBef>
                  <a:spcPct val="20000"/>
                </a:spcBef>
                <a:defRPr/>
              </a:pPr>
              <a:r>
                <a:rPr lang="en-US" sz="3200" kern="0" dirty="0">
                  <a:solidFill>
                    <a:srgbClr val="000000"/>
                  </a:solidFill>
                  <a:latin typeface="Arial"/>
                  <a:cs typeface="Arial"/>
                </a:rPr>
                <a:t>Uniform-Hazard GMs</a:t>
              </a:r>
            </a:p>
          </p:txBody>
        </p:sp>
        <p:cxnSp>
          <p:nvCxnSpPr>
            <p:cNvPr id="14" name="Straight Connector 13">
              <a:extLst>
                <a:ext uri="{FF2B5EF4-FFF2-40B4-BE49-F238E27FC236}">
                  <a16:creationId xmlns:a16="http://schemas.microsoft.com/office/drawing/2014/main" id="{D2EE2BA4-8032-4630-9B36-30D30C0D17A9}"/>
                </a:ext>
              </a:extLst>
            </p:cNvPr>
            <p:cNvCxnSpPr/>
            <p:nvPr/>
          </p:nvCxnSpPr>
          <p:spPr>
            <a:xfrm flipV="1">
              <a:off x="4572000" y="4800273"/>
              <a:ext cx="3886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E8AE708-096F-4094-B494-81413D58E616}"/>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7" name="TextBox 16">
            <a:extLst>
              <a:ext uri="{FF2B5EF4-FFF2-40B4-BE49-F238E27FC236}">
                <a16:creationId xmlns:a16="http://schemas.microsoft.com/office/drawing/2014/main" id="{C14371E8-7A27-45E0-98F2-51860DCFD785}"/>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60AA8D7-9C7C-4719-AC0B-FC914EDB23F2}"/>
              </a:ext>
            </a:extLst>
          </p:cNvPr>
          <p:cNvSpPr>
            <a:spLocks noGrp="1" noChangeArrowheads="1"/>
          </p:cNvSpPr>
          <p:nvPr>
            <p:ph type="title"/>
          </p:nvPr>
        </p:nvSpPr>
        <p:spPr/>
        <p:txBody>
          <a:bodyPr/>
          <a:lstStyle/>
          <a:p>
            <a:pPr algn="ctr" eaLnBrk="1" hangingPunct="1"/>
            <a:r>
              <a:rPr lang="en-US" altLang="en-US"/>
              <a:t>Risk Coefficient (C</a:t>
            </a:r>
            <a:r>
              <a:rPr lang="en-US" altLang="en-US" baseline="-25000"/>
              <a:t>R</a:t>
            </a:r>
            <a:r>
              <a:rPr lang="en-US" altLang="en-US"/>
              <a:t>) Maps</a:t>
            </a:r>
          </a:p>
        </p:txBody>
      </p:sp>
      <p:pic>
        <p:nvPicPr>
          <p:cNvPr id="69635" name="Picture 4">
            <a:extLst>
              <a:ext uri="{FF2B5EF4-FFF2-40B4-BE49-F238E27FC236}">
                <a16:creationId xmlns:a16="http://schemas.microsoft.com/office/drawing/2014/main" id="{E85ACA1A-006E-4A13-AAD3-4C6F7B7F4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442" b="6018"/>
          <a:stretch>
            <a:fillRect/>
          </a:stretch>
        </p:blipFill>
        <p:spPr bwMode="auto">
          <a:xfrm>
            <a:off x="3175" y="1012825"/>
            <a:ext cx="91408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A51A8E8-4CDB-4835-A109-FA54D881A00C}"/>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9" name="TextBox 8">
            <a:extLst>
              <a:ext uri="{FF2B5EF4-FFF2-40B4-BE49-F238E27FC236}">
                <a16:creationId xmlns:a16="http://schemas.microsoft.com/office/drawing/2014/main" id="{30650003-7676-47E0-86A8-B77043D73E06}"/>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9EB1765-5504-4DF9-9CD6-B18FBD7A91BB}"/>
              </a:ext>
            </a:extLst>
          </p:cNvPr>
          <p:cNvSpPr>
            <a:spLocks noGrp="1" noChangeArrowheads="1"/>
          </p:cNvSpPr>
          <p:nvPr>
            <p:ph type="title"/>
          </p:nvPr>
        </p:nvSpPr>
        <p:spPr/>
        <p:txBody>
          <a:bodyPr/>
          <a:lstStyle/>
          <a:p>
            <a:pPr algn="ctr" eaLnBrk="1" hangingPunct="1"/>
            <a:r>
              <a:rPr lang="en-US" altLang="en-US"/>
              <a:t>Risk Coefficient (C</a:t>
            </a:r>
            <a:r>
              <a:rPr lang="en-US" altLang="en-US" baseline="-25000"/>
              <a:t>R</a:t>
            </a:r>
            <a:r>
              <a:rPr lang="en-US" altLang="en-US"/>
              <a:t>) Maps</a:t>
            </a:r>
          </a:p>
        </p:txBody>
      </p:sp>
      <p:pic>
        <p:nvPicPr>
          <p:cNvPr id="71683" name="Picture 3">
            <a:extLst>
              <a:ext uri="{FF2B5EF4-FFF2-40B4-BE49-F238E27FC236}">
                <a16:creationId xmlns:a16="http://schemas.microsoft.com/office/drawing/2014/main" id="{6145F404-DBD4-4EF4-9F67-F85F35AB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442" b="6018"/>
          <a:stretch>
            <a:fillRect/>
          </a:stretch>
        </p:blipFill>
        <p:spPr bwMode="auto">
          <a:xfrm>
            <a:off x="3175" y="1014413"/>
            <a:ext cx="91408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6">
            <a:extLst>
              <a:ext uri="{FF2B5EF4-FFF2-40B4-BE49-F238E27FC236}">
                <a16:creationId xmlns:a16="http://schemas.microsoft.com/office/drawing/2014/main" id="{4A254DB7-5F03-4DBB-A9BE-3C8264662561}"/>
              </a:ext>
            </a:extLst>
          </p:cNvPr>
          <p:cNvSpPr txBox="1">
            <a:spLocks noChangeArrowheads="1"/>
          </p:cNvSpPr>
          <p:nvPr/>
        </p:nvSpPr>
        <p:spPr bwMode="auto">
          <a:xfrm>
            <a:off x="179388" y="4979988"/>
            <a:ext cx="103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C0000"/>
                </a:solidFill>
              </a:rPr>
              <a:t>&lt; 0.85</a:t>
            </a:r>
          </a:p>
        </p:txBody>
      </p:sp>
      <p:grpSp>
        <p:nvGrpSpPr>
          <p:cNvPr id="71685" name="Group 7">
            <a:extLst>
              <a:ext uri="{FF2B5EF4-FFF2-40B4-BE49-F238E27FC236}">
                <a16:creationId xmlns:a16="http://schemas.microsoft.com/office/drawing/2014/main" id="{29D13756-78CE-4090-8A46-7A3EF6C0D42D}"/>
              </a:ext>
            </a:extLst>
          </p:cNvPr>
          <p:cNvGrpSpPr>
            <a:grpSpLocks/>
          </p:cNvGrpSpPr>
          <p:nvPr/>
        </p:nvGrpSpPr>
        <p:grpSpPr bwMode="auto">
          <a:xfrm>
            <a:off x="990600" y="5167313"/>
            <a:ext cx="1371600" cy="381000"/>
            <a:chOff x="729" y="3648"/>
            <a:chExt cx="979" cy="240"/>
          </a:xfrm>
        </p:grpSpPr>
        <p:sp>
          <p:nvSpPr>
            <p:cNvPr id="71688" name="Line 8">
              <a:extLst>
                <a:ext uri="{FF2B5EF4-FFF2-40B4-BE49-F238E27FC236}">
                  <a16:creationId xmlns:a16="http://schemas.microsoft.com/office/drawing/2014/main" id="{485EEBCE-63BD-4052-A438-4E617F69B095}"/>
                </a:ext>
              </a:extLst>
            </p:cNvPr>
            <p:cNvSpPr>
              <a:spLocks noChangeShapeType="1"/>
            </p:cNvSpPr>
            <p:nvPr/>
          </p:nvSpPr>
          <p:spPr bwMode="auto">
            <a:xfrm rot="16200000" flipV="1">
              <a:off x="1581" y="3768"/>
              <a:ext cx="240"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9" name="Line 9">
              <a:extLst>
                <a:ext uri="{FF2B5EF4-FFF2-40B4-BE49-F238E27FC236}">
                  <a16:creationId xmlns:a16="http://schemas.microsoft.com/office/drawing/2014/main" id="{DEF49E1F-313E-431C-BB6A-EDB28ADADF48}"/>
                </a:ext>
              </a:extLst>
            </p:cNvPr>
            <p:cNvSpPr>
              <a:spLocks noChangeShapeType="1"/>
            </p:cNvSpPr>
            <p:nvPr/>
          </p:nvSpPr>
          <p:spPr bwMode="auto">
            <a:xfrm rot="-5400000">
              <a:off x="1219" y="3158"/>
              <a:ext cx="0" cy="979"/>
            </a:xfrm>
            <a:prstGeom prst="line">
              <a:avLst/>
            </a:prstGeom>
            <a:noFill/>
            <a:ln w="25400">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sp>
        <p:nvSpPr>
          <p:cNvPr id="13" name="TextBox 12">
            <a:extLst>
              <a:ext uri="{FF2B5EF4-FFF2-40B4-BE49-F238E27FC236}">
                <a16:creationId xmlns:a16="http://schemas.microsoft.com/office/drawing/2014/main" id="{7D0DBF38-8A21-4D4A-B17C-19C26DB54DBE}"/>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4" name="TextBox 13">
            <a:extLst>
              <a:ext uri="{FF2B5EF4-FFF2-40B4-BE49-F238E27FC236}">
                <a16:creationId xmlns:a16="http://schemas.microsoft.com/office/drawing/2014/main" id="{4CB3FE94-D4EF-4546-AB12-AC2B92D6BA1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52A2B70-DA0C-4ED9-AFA7-AE1A4E2EEE81}"/>
              </a:ext>
            </a:extLst>
          </p:cNvPr>
          <p:cNvSpPr>
            <a:spLocks noGrp="1" noChangeArrowheads="1"/>
          </p:cNvSpPr>
          <p:nvPr>
            <p:ph type="title"/>
          </p:nvPr>
        </p:nvSpPr>
        <p:spPr/>
        <p:txBody>
          <a:bodyPr/>
          <a:lstStyle/>
          <a:p>
            <a:pPr algn="ctr" eaLnBrk="1" hangingPunct="1"/>
            <a:r>
              <a:rPr lang="en-US" altLang="en-US"/>
              <a:t>Risk Coefficient (C</a:t>
            </a:r>
            <a:r>
              <a:rPr lang="en-US" altLang="en-US" baseline="-25000"/>
              <a:t>R</a:t>
            </a:r>
            <a:r>
              <a:rPr lang="en-US" altLang="en-US"/>
              <a:t>) Maps</a:t>
            </a:r>
          </a:p>
        </p:txBody>
      </p:sp>
      <p:pic>
        <p:nvPicPr>
          <p:cNvPr id="73731" name="Picture 2">
            <a:extLst>
              <a:ext uri="{FF2B5EF4-FFF2-40B4-BE49-F238E27FC236}">
                <a16:creationId xmlns:a16="http://schemas.microsoft.com/office/drawing/2014/main" id="{A7ECF659-29B6-4083-871A-622687FD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442" b="6018"/>
          <a:stretch>
            <a:fillRect/>
          </a:stretch>
        </p:blipFill>
        <p:spPr bwMode="auto">
          <a:xfrm>
            <a:off x="3175" y="1012825"/>
            <a:ext cx="91408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6">
            <a:extLst>
              <a:ext uri="{FF2B5EF4-FFF2-40B4-BE49-F238E27FC236}">
                <a16:creationId xmlns:a16="http://schemas.microsoft.com/office/drawing/2014/main" id="{DF2F668E-7B81-4226-9D91-450849DDDE2B}"/>
              </a:ext>
            </a:extLst>
          </p:cNvPr>
          <p:cNvSpPr txBox="1">
            <a:spLocks noChangeArrowheads="1"/>
          </p:cNvSpPr>
          <p:nvPr/>
        </p:nvSpPr>
        <p:spPr bwMode="auto">
          <a:xfrm>
            <a:off x="8104188" y="4979988"/>
            <a:ext cx="103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C0000"/>
                </a:solidFill>
              </a:rPr>
              <a:t>&gt; 1.15</a:t>
            </a:r>
          </a:p>
        </p:txBody>
      </p:sp>
      <p:grpSp>
        <p:nvGrpSpPr>
          <p:cNvPr id="73733" name="Group 7">
            <a:extLst>
              <a:ext uri="{FF2B5EF4-FFF2-40B4-BE49-F238E27FC236}">
                <a16:creationId xmlns:a16="http://schemas.microsoft.com/office/drawing/2014/main" id="{C876594D-150E-4A44-8851-874790F2BE93}"/>
              </a:ext>
            </a:extLst>
          </p:cNvPr>
          <p:cNvGrpSpPr>
            <a:grpSpLocks/>
          </p:cNvGrpSpPr>
          <p:nvPr/>
        </p:nvGrpSpPr>
        <p:grpSpPr bwMode="auto">
          <a:xfrm flipH="1">
            <a:off x="4770438" y="5167313"/>
            <a:ext cx="3292475" cy="381000"/>
            <a:chOff x="729" y="3648"/>
            <a:chExt cx="979" cy="240"/>
          </a:xfrm>
        </p:grpSpPr>
        <p:sp>
          <p:nvSpPr>
            <p:cNvPr id="73736" name="Line 8">
              <a:extLst>
                <a:ext uri="{FF2B5EF4-FFF2-40B4-BE49-F238E27FC236}">
                  <a16:creationId xmlns:a16="http://schemas.microsoft.com/office/drawing/2014/main" id="{762E801B-9B71-4978-A59D-D14C7E799353}"/>
                </a:ext>
              </a:extLst>
            </p:cNvPr>
            <p:cNvSpPr>
              <a:spLocks noChangeShapeType="1"/>
            </p:cNvSpPr>
            <p:nvPr/>
          </p:nvSpPr>
          <p:spPr bwMode="auto">
            <a:xfrm rot="16200000" flipV="1">
              <a:off x="1581" y="3768"/>
              <a:ext cx="240"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Line 9">
              <a:extLst>
                <a:ext uri="{FF2B5EF4-FFF2-40B4-BE49-F238E27FC236}">
                  <a16:creationId xmlns:a16="http://schemas.microsoft.com/office/drawing/2014/main" id="{1688D7CD-8B44-4407-852D-4E0BA9777733}"/>
                </a:ext>
              </a:extLst>
            </p:cNvPr>
            <p:cNvSpPr>
              <a:spLocks noChangeShapeType="1"/>
            </p:cNvSpPr>
            <p:nvPr/>
          </p:nvSpPr>
          <p:spPr bwMode="auto">
            <a:xfrm rot="-5400000">
              <a:off x="1219" y="3158"/>
              <a:ext cx="0" cy="979"/>
            </a:xfrm>
            <a:prstGeom prst="line">
              <a:avLst/>
            </a:prstGeom>
            <a:noFill/>
            <a:ln w="25400">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sp>
        <p:nvSpPr>
          <p:cNvPr id="13" name="TextBox 12">
            <a:extLst>
              <a:ext uri="{FF2B5EF4-FFF2-40B4-BE49-F238E27FC236}">
                <a16:creationId xmlns:a16="http://schemas.microsoft.com/office/drawing/2014/main" id="{B0D7E8E9-E677-42B2-A6F1-49DA707B6996}"/>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4" name="TextBox 13">
            <a:extLst>
              <a:ext uri="{FF2B5EF4-FFF2-40B4-BE49-F238E27FC236}">
                <a16:creationId xmlns:a16="http://schemas.microsoft.com/office/drawing/2014/main" id="{CFB30005-8C44-4849-8539-6A1C488D7BE1}"/>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5">
            <a:extLst>
              <a:ext uri="{FF2B5EF4-FFF2-40B4-BE49-F238E27FC236}">
                <a16:creationId xmlns:a16="http://schemas.microsoft.com/office/drawing/2014/main" id="{21D18567-EDDF-4E22-A7A1-55704BBD4044}"/>
              </a:ext>
            </a:extLst>
          </p:cNvPr>
          <p:cNvGrpSpPr>
            <a:grpSpLocks/>
          </p:cNvGrpSpPr>
          <p:nvPr/>
        </p:nvGrpSpPr>
        <p:grpSpPr bwMode="auto">
          <a:xfrm>
            <a:off x="6099175" y="1060450"/>
            <a:ext cx="3044825" cy="2198688"/>
            <a:chOff x="6099049" y="1002268"/>
            <a:chExt cx="3044951" cy="2198132"/>
          </a:xfrm>
        </p:grpSpPr>
        <p:grpSp>
          <p:nvGrpSpPr>
            <p:cNvPr id="75803" name="Group 6">
              <a:extLst>
                <a:ext uri="{FF2B5EF4-FFF2-40B4-BE49-F238E27FC236}">
                  <a16:creationId xmlns:a16="http://schemas.microsoft.com/office/drawing/2014/main" id="{AAB25214-E6CD-45D1-9447-8C46DB66A915}"/>
                </a:ext>
              </a:extLst>
            </p:cNvPr>
            <p:cNvGrpSpPr>
              <a:grpSpLocks noChangeAspect="1"/>
            </p:cNvGrpSpPr>
            <p:nvPr/>
          </p:nvGrpSpPr>
          <p:grpSpPr bwMode="auto">
            <a:xfrm>
              <a:off x="6099049" y="1426470"/>
              <a:ext cx="3044951" cy="1773930"/>
              <a:chOff x="304800" y="838200"/>
              <a:chExt cx="8475671" cy="4937761"/>
            </a:xfrm>
          </p:grpSpPr>
          <p:pic>
            <p:nvPicPr>
              <p:cNvPr id="75805" name="Picture 2">
                <a:extLst>
                  <a:ext uri="{FF2B5EF4-FFF2-40B4-BE49-F238E27FC236}">
                    <a16:creationId xmlns:a16="http://schemas.microsoft.com/office/drawing/2014/main" id="{5CA4BA64-FEC2-4B2F-9C29-93C69B725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38201"/>
                <a:ext cx="4208471"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6" name="Picture 1">
                <a:extLst>
                  <a:ext uri="{FF2B5EF4-FFF2-40B4-BE49-F238E27FC236}">
                    <a16:creationId xmlns:a16="http://schemas.microsoft.com/office/drawing/2014/main" id="{2B80C42A-660D-4464-8CC9-AE4AA0E57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4208471"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804" name="TextBox 17">
              <a:extLst>
                <a:ext uri="{FF2B5EF4-FFF2-40B4-BE49-F238E27FC236}">
                  <a16:creationId xmlns:a16="http://schemas.microsoft.com/office/drawing/2014/main" id="{52AD4E5C-140C-4730-A4DE-7F23A92284E0}"/>
                </a:ext>
              </a:extLst>
            </p:cNvPr>
            <p:cNvSpPr txBox="1">
              <a:spLocks noChangeArrowheads="1"/>
            </p:cNvSpPr>
            <p:nvPr/>
          </p:nvSpPr>
          <p:spPr bwMode="auto">
            <a:xfrm>
              <a:off x="6650550" y="1002268"/>
              <a:ext cx="1967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A20227"/>
                  </a:solidFill>
                </a:rPr>
                <a:t>New MCE</a:t>
              </a:r>
              <a:r>
                <a:rPr lang="en-US" altLang="en-US" sz="1800" b="1" baseline="-25000">
                  <a:solidFill>
                    <a:srgbClr val="A20227"/>
                  </a:solidFill>
                </a:rPr>
                <a:t>R</a:t>
              </a:r>
              <a:r>
                <a:rPr lang="en-US" altLang="en-US" sz="1800" b="1">
                  <a:solidFill>
                    <a:srgbClr val="A20227"/>
                  </a:solidFill>
                </a:rPr>
                <a:t> GMs</a:t>
              </a:r>
            </a:p>
          </p:txBody>
        </p:sp>
      </p:grpSp>
      <p:graphicFrame>
        <p:nvGraphicFramePr>
          <p:cNvPr id="75779" name="Object 216">
            <a:extLst>
              <a:ext uri="{FF2B5EF4-FFF2-40B4-BE49-F238E27FC236}">
                <a16:creationId xmlns:a16="http://schemas.microsoft.com/office/drawing/2014/main" id="{57620F98-AA89-410E-AF54-8CF7F7205B98}"/>
              </a:ext>
            </a:extLst>
          </p:cNvPr>
          <p:cNvGraphicFramePr>
            <a:graphicFrameLocks noChangeAspect="1"/>
          </p:cNvGraphicFramePr>
          <p:nvPr/>
        </p:nvGraphicFramePr>
        <p:xfrm>
          <a:off x="-838200" y="1039813"/>
          <a:ext cx="7983538" cy="2465387"/>
        </p:xfrm>
        <a:graphic>
          <a:graphicData uri="http://schemas.openxmlformats.org/presentationml/2006/ole">
            <mc:AlternateContent xmlns:mc="http://schemas.openxmlformats.org/markup-compatibility/2006">
              <mc:Choice xmlns:v="urn:schemas-microsoft-com:vml" Requires="v">
                <p:oleObj spid="_x0000_s75807" name="Document" r:id="rId6" imgW="8217291" imgH="2194123" progId="Word.Document.12">
                  <p:embed/>
                </p:oleObj>
              </mc:Choice>
              <mc:Fallback>
                <p:oleObj name="Document" r:id="rId6" imgW="8217291" imgH="2194123" progId="Word.Document.12">
                  <p:embed/>
                  <p:pic>
                    <p:nvPicPr>
                      <p:cNvPr id="0" name="Object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039813"/>
                        <a:ext cx="7983538"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0" name="Rectangle 2">
            <a:extLst>
              <a:ext uri="{FF2B5EF4-FFF2-40B4-BE49-F238E27FC236}">
                <a16:creationId xmlns:a16="http://schemas.microsoft.com/office/drawing/2014/main" id="{A1175F60-BFB6-4EEA-82A2-07243A1EB24A}"/>
              </a:ext>
            </a:extLst>
          </p:cNvPr>
          <p:cNvSpPr>
            <a:spLocks noGrp="1" noChangeArrowheads="1"/>
          </p:cNvSpPr>
          <p:nvPr>
            <p:ph type="title"/>
          </p:nvPr>
        </p:nvSpPr>
        <p:spPr/>
        <p:txBody>
          <a:bodyPr/>
          <a:lstStyle/>
          <a:p>
            <a:pPr eaLnBrk="1" hangingPunct="1"/>
            <a:r>
              <a:rPr lang="en-US" altLang="en-US"/>
              <a:t>Preparation of New Design Maps</a:t>
            </a:r>
          </a:p>
        </p:txBody>
      </p:sp>
      <p:sp>
        <p:nvSpPr>
          <p:cNvPr id="75781" name="Rectangle 2">
            <a:extLst>
              <a:ext uri="{FF2B5EF4-FFF2-40B4-BE49-F238E27FC236}">
                <a16:creationId xmlns:a16="http://schemas.microsoft.com/office/drawing/2014/main" id="{4AA370D4-CBE1-4E8F-BAE0-2615ADAC7A8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5782" name="Picture 2">
            <a:extLst>
              <a:ext uri="{FF2B5EF4-FFF2-40B4-BE49-F238E27FC236}">
                <a16:creationId xmlns:a16="http://schemas.microsoft.com/office/drawing/2014/main" id="{5E2C9503-1CC5-4887-BD62-B16D88C7E9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292225"/>
            <a:ext cx="2743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16">
            <a:extLst>
              <a:ext uri="{FF2B5EF4-FFF2-40B4-BE49-F238E27FC236}">
                <a16:creationId xmlns:a16="http://schemas.microsoft.com/office/drawing/2014/main" id="{46A75948-1476-42E4-A904-05899DE281B6}"/>
              </a:ext>
            </a:extLst>
          </p:cNvPr>
          <p:cNvSpPr txBox="1">
            <a:spLocks noChangeArrowheads="1"/>
          </p:cNvSpPr>
          <p:nvPr/>
        </p:nvSpPr>
        <p:spPr bwMode="auto">
          <a:xfrm>
            <a:off x="3346450" y="10493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A20227"/>
                </a:solidFill>
              </a:rPr>
              <a:t>Deterministic GMs</a:t>
            </a:r>
          </a:p>
        </p:txBody>
      </p:sp>
      <p:grpSp>
        <p:nvGrpSpPr>
          <p:cNvPr id="75784" name="Group 29">
            <a:extLst>
              <a:ext uri="{FF2B5EF4-FFF2-40B4-BE49-F238E27FC236}">
                <a16:creationId xmlns:a16="http://schemas.microsoft.com/office/drawing/2014/main" id="{CD186633-250A-4CD1-84B0-F20081640323}"/>
              </a:ext>
            </a:extLst>
          </p:cNvPr>
          <p:cNvGrpSpPr>
            <a:grpSpLocks/>
          </p:cNvGrpSpPr>
          <p:nvPr/>
        </p:nvGrpSpPr>
        <p:grpSpPr bwMode="auto">
          <a:xfrm>
            <a:off x="660400" y="1060450"/>
            <a:ext cx="2692400" cy="2311400"/>
            <a:chOff x="660361" y="1061005"/>
            <a:chExt cx="2692439" cy="2311403"/>
          </a:xfrm>
        </p:grpSpPr>
        <p:sp>
          <p:nvSpPr>
            <p:cNvPr id="75801" name="TextBox 15">
              <a:extLst>
                <a:ext uri="{FF2B5EF4-FFF2-40B4-BE49-F238E27FC236}">
                  <a16:creationId xmlns:a16="http://schemas.microsoft.com/office/drawing/2014/main" id="{F7C001CB-977E-4F56-95B7-B2E380F7CCEC}"/>
                </a:ext>
              </a:extLst>
            </p:cNvPr>
            <p:cNvSpPr txBox="1">
              <a:spLocks noChangeArrowheads="1"/>
            </p:cNvSpPr>
            <p:nvPr/>
          </p:nvSpPr>
          <p:spPr bwMode="auto">
            <a:xfrm>
              <a:off x="871747" y="1061005"/>
              <a:ext cx="2133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A20227"/>
                  </a:solidFill>
                </a:rPr>
                <a:t>Probabilistic GMs</a:t>
              </a:r>
            </a:p>
            <a:p>
              <a:pPr algn="ctr" eaLnBrk="1" hangingPunct="1">
                <a:spcBef>
                  <a:spcPct val="0"/>
                </a:spcBef>
                <a:buFontTx/>
                <a:buNone/>
              </a:pPr>
              <a:r>
                <a:rPr lang="en-US" altLang="en-US" sz="1800">
                  <a:solidFill>
                    <a:srgbClr val="A20227"/>
                  </a:solidFill>
                </a:rPr>
                <a:t>(Risk-Targeted)</a:t>
              </a:r>
            </a:p>
          </p:txBody>
        </p:sp>
        <p:pic>
          <p:nvPicPr>
            <p:cNvPr id="75802" name="Picture 21" descr="Step2c.emf">
              <a:extLst>
                <a:ext uri="{FF2B5EF4-FFF2-40B4-BE49-F238E27FC236}">
                  <a16:creationId xmlns:a16="http://schemas.microsoft.com/office/drawing/2014/main" id="{EE2F6568-EC7B-4F8F-98FA-3A754E7684C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0361" y="1369933"/>
              <a:ext cx="2692439" cy="20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L-Shape 37">
            <a:extLst>
              <a:ext uri="{FF2B5EF4-FFF2-40B4-BE49-F238E27FC236}">
                <a16:creationId xmlns:a16="http://schemas.microsoft.com/office/drawing/2014/main" id="{265FD7A4-DE9D-44FD-A83B-1CCF6FE30A52}"/>
              </a:ext>
            </a:extLst>
          </p:cNvPr>
          <p:cNvSpPr/>
          <p:nvPr/>
        </p:nvSpPr>
        <p:spPr>
          <a:xfrm>
            <a:off x="3163888" y="1066800"/>
            <a:ext cx="5540375" cy="4724400"/>
          </a:xfrm>
          <a:prstGeom prst="corner">
            <a:avLst>
              <a:gd name="adj1" fmla="val 50000"/>
              <a:gd name="adj2" fmla="val 53662"/>
            </a:avLst>
          </a:prstGeom>
          <a:noFill/>
          <a:ln w="57150">
            <a:solidFill>
              <a:srgbClr val="C199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0" name="TextBox 39">
            <a:extLst>
              <a:ext uri="{FF2B5EF4-FFF2-40B4-BE49-F238E27FC236}">
                <a16:creationId xmlns:a16="http://schemas.microsoft.com/office/drawing/2014/main" id="{7B208DC6-2928-46AA-9A25-7333A35E5470}"/>
              </a:ext>
            </a:extLst>
          </p:cNvPr>
          <p:cNvSpPr txBox="1">
            <a:spLocks noChangeArrowheads="1"/>
          </p:cNvSpPr>
          <p:nvPr/>
        </p:nvSpPr>
        <p:spPr bwMode="auto">
          <a:xfrm>
            <a:off x="369888" y="4775200"/>
            <a:ext cx="2276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b="1">
              <a:solidFill>
                <a:srgbClr val="006F41"/>
              </a:solidFill>
            </a:endParaRPr>
          </a:p>
          <a:p>
            <a:pPr eaLnBrk="1" hangingPunct="1">
              <a:spcBef>
                <a:spcPct val="0"/>
              </a:spcBef>
              <a:buFontTx/>
              <a:buNone/>
            </a:pPr>
            <a:r>
              <a:rPr lang="en-US" altLang="en-US" sz="2000" b="1">
                <a:solidFill>
                  <a:srgbClr val="006F41"/>
                </a:solidFill>
              </a:rPr>
              <a:t>─ In </a:t>
            </a:r>
            <a:r>
              <a:rPr lang="en-US" altLang="en-US" sz="2000" b="1" i="1">
                <a:solidFill>
                  <a:srgbClr val="006F41"/>
                </a:solidFill>
              </a:rPr>
              <a:t>ASCE 7-10</a:t>
            </a:r>
          </a:p>
          <a:p>
            <a:pPr eaLnBrk="1" hangingPunct="1">
              <a:spcBef>
                <a:spcPct val="0"/>
              </a:spcBef>
              <a:buFontTx/>
              <a:buNone/>
            </a:pPr>
            <a:r>
              <a:rPr lang="en-US" altLang="en-US" sz="2000" b="1">
                <a:solidFill>
                  <a:srgbClr val="C19967"/>
                </a:solidFill>
              </a:rPr>
              <a:t>─ </a:t>
            </a:r>
            <a:r>
              <a:rPr lang="en-US" altLang="en-US" sz="2000" b="1" i="1">
                <a:solidFill>
                  <a:srgbClr val="C19967"/>
                </a:solidFill>
              </a:rPr>
              <a:t>In 2009 NEHRP</a:t>
            </a:r>
          </a:p>
        </p:txBody>
      </p:sp>
      <p:sp>
        <p:nvSpPr>
          <p:cNvPr id="41" name="Rectangle 40">
            <a:extLst>
              <a:ext uri="{FF2B5EF4-FFF2-40B4-BE49-F238E27FC236}">
                <a16:creationId xmlns:a16="http://schemas.microsoft.com/office/drawing/2014/main" id="{845A5EAF-813B-40DD-9587-5F7521403CB4}"/>
              </a:ext>
            </a:extLst>
          </p:cNvPr>
          <p:cNvSpPr/>
          <p:nvPr/>
        </p:nvSpPr>
        <p:spPr>
          <a:xfrm>
            <a:off x="6219825" y="1066800"/>
            <a:ext cx="2771775" cy="4800600"/>
          </a:xfrm>
          <a:prstGeom prst="rect">
            <a:avLst/>
          </a:prstGeom>
          <a:noFill/>
          <a:ln w="57150">
            <a:solidFill>
              <a:srgbClr val="006F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nvGrpSpPr>
          <p:cNvPr id="5" name="Group 29">
            <a:extLst>
              <a:ext uri="{FF2B5EF4-FFF2-40B4-BE49-F238E27FC236}">
                <a16:creationId xmlns:a16="http://schemas.microsoft.com/office/drawing/2014/main" id="{2C4217C9-3EF8-4EAF-B7DE-1CCF3DC17CFE}"/>
              </a:ext>
            </a:extLst>
          </p:cNvPr>
          <p:cNvGrpSpPr>
            <a:grpSpLocks/>
          </p:cNvGrpSpPr>
          <p:nvPr/>
        </p:nvGrpSpPr>
        <p:grpSpPr bwMode="auto">
          <a:xfrm>
            <a:off x="304800" y="2533650"/>
            <a:ext cx="9512300" cy="3429000"/>
            <a:chOff x="304800" y="2533577"/>
            <a:chExt cx="9512643" cy="3429600"/>
          </a:xfrm>
        </p:grpSpPr>
        <p:graphicFrame>
          <p:nvGraphicFramePr>
            <p:cNvPr id="75791" name="Object 217">
              <a:extLst>
                <a:ext uri="{FF2B5EF4-FFF2-40B4-BE49-F238E27FC236}">
                  <a16:creationId xmlns:a16="http://schemas.microsoft.com/office/drawing/2014/main" id="{5B94EB50-67C7-4CA9-89D4-06D027BC0D0F}"/>
                </a:ext>
              </a:extLst>
            </p:cNvPr>
            <p:cNvGraphicFramePr>
              <a:graphicFrameLocks noChangeAspect="1"/>
            </p:cNvGraphicFramePr>
            <p:nvPr/>
          </p:nvGraphicFramePr>
          <p:xfrm>
            <a:off x="1810093" y="3499377"/>
            <a:ext cx="8007350" cy="2463800"/>
          </p:xfrm>
          <a:graphic>
            <a:graphicData uri="http://schemas.openxmlformats.org/presentationml/2006/ole">
              <mc:AlternateContent xmlns:mc="http://schemas.openxmlformats.org/markup-compatibility/2006">
                <mc:Choice xmlns:v="urn:schemas-microsoft-com:vml" Requires="v">
                  <p:oleObj spid="_x0000_s75808" name="Document" r:id="rId10" imgW="8241399" imgH="2192105" progId="Word.Document.12">
                    <p:embed/>
                  </p:oleObj>
                </mc:Choice>
                <mc:Fallback>
                  <p:oleObj name="Document" r:id="rId10" imgW="8241399" imgH="2192105" progId="Word.Document.12">
                    <p:embed/>
                    <p:pic>
                      <p:nvPicPr>
                        <p:cNvPr id="0" name="Object 2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0093" y="3499377"/>
                          <a:ext cx="800735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5792" name="Group 27">
              <a:extLst>
                <a:ext uri="{FF2B5EF4-FFF2-40B4-BE49-F238E27FC236}">
                  <a16:creationId xmlns:a16="http://schemas.microsoft.com/office/drawing/2014/main" id="{7FD24CF0-80AF-45E7-BCDD-10A586A566CD}"/>
                </a:ext>
              </a:extLst>
            </p:cNvPr>
            <p:cNvGrpSpPr>
              <a:grpSpLocks/>
            </p:cNvGrpSpPr>
            <p:nvPr/>
          </p:nvGrpSpPr>
          <p:grpSpPr bwMode="auto">
            <a:xfrm>
              <a:off x="6058929" y="3499377"/>
              <a:ext cx="2743200" cy="2347145"/>
              <a:chOff x="4800601" y="3581400"/>
              <a:chExt cx="2743200" cy="2347145"/>
            </a:xfrm>
          </p:grpSpPr>
          <p:pic>
            <p:nvPicPr>
              <p:cNvPr id="75799" name="Picture 2">
                <a:extLst>
                  <a:ext uri="{FF2B5EF4-FFF2-40B4-BE49-F238E27FC236}">
                    <a16:creationId xmlns:a16="http://schemas.microsoft.com/office/drawing/2014/main" id="{4DBF05B7-2814-42CF-98EB-1EEAB70FA0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112928" y="3497673"/>
                <a:ext cx="211854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0" name="TextBox 18">
                <a:extLst>
                  <a:ext uri="{FF2B5EF4-FFF2-40B4-BE49-F238E27FC236}">
                    <a16:creationId xmlns:a16="http://schemas.microsoft.com/office/drawing/2014/main" id="{164D54AA-0D92-493F-BF30-B9E67D9B1902}"/>
                  </a:ext>
                </a:extLst>
              </p:cNvPr>
              <p:cNvSpPr txBox="1">
                <a:spLocks noChangeArrowheads="1"/>
              </p:cNvSpPr>
              <p:nvPr/>
            </p:nvSpPr>
            <p:spPr bwMode="auto">
              <a:xfrm>
                <a:off x="5169615" y="3581400"/>
                <a:ext cx="2056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A20227"/>
                    </a:solidFill>
                  </a:rPr>
                  <a:t>Risk Coefficients</a:t>
                </a:r>
              </a:p>
            </p:txBody>
          </p:sp>
        </p:grpSp>
        <p:grpSp>
          <p:nvGrpSpPr>
            <p:cNvPr id="75793" name="Group 28">
              <a:extLst>
                <a:ext uri="{FF2B5EF4-FFF2-40B4-BE49-F238E27FC236}">
                  <a16:creationId xmlns:a16="http://schemas.microsoft.com/office/drawing/2014/main" id="{2725D44E-3453-49D0-A530-C3342F2F1148}"/>
                </a:ext>
              </a:extLst>
            </p:cNvPr>
            <p:cNvGrpSpPr>
              <a:grpSpLocks/>
            </p:cNvGrpSpPr>
            <p:nvPr/>
          </p:nvGrpSpPr>
          <p:grpSpPr bwMode="auto">
            <a:xfrm>
              <a:off x="3048000" y="3516736"/>
              <a:ext cx="2743200" cy="2344841"/>
              <a:chOff x="3063241" y="3581400"/>
              <a:chExt cx="2743200" cy="2344841"/>
            </a:xfrm>
          </p:grpSpPr>
          <p:pic>
            <p:nvPicPr>
              <p:cNvPr id="75797" name="Picture 8">
                <a:extLst>
                  <a:ext uri="{FF2B5EF4-FFF2-40B4-BE49-F238E27FC236}">
                    <a16:creationId xmlns:a16="http://schemas.microsoft.com/office/drawing/2014/main" id="{8C0B4A65-D1E5-4212-8C21-3B463AD1BD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3376720" y="3496521"/>
                <a:ext cx="211624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8" name="TextBox 19">
                <a:extLst>
                  <a:ext uri="{FF2B5EF4-FFF2-40B4-BE49-F238E27FC236}">
                    <a16:creationId xmlns:a16="http://schemas.microsoft.com/office/drawing/2014/main" id="{E726F021-A1DD-462C-9928-BDB4A6BAD097}"/>
                  </a:ext>
                </a:extLst>
              </p:cNvPr>
              <p:cNvSpPr txBox="1">
                <a:spLocks noChangeArrowheads="1"/>
              </p:cNvSpPr>
              <p:nvPr/>
            </p:nvSpPr>
            <p:spPr bwMode="auto">
              <a:xfrm>
                <a:off x="3222476" y="3581400"/>
                <a:ext cx="2480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A20227"/>
                    </a:solidFill>
                  </a:rPr>
                  <a:t>Uniform-Hazard GMs</a:t>
                </a:r>
              </a:p>
            </p:txBody>
          </p:sp>
        </p:grpSp>
        <p:sp>
          <p:nvSpPr>
            <p:cNvPr id="75794" name="TextBox 20">
              <a:extLst>
                <a:ext uri="{FF2B5EF4-FFF2-40B4-BE49-F238E27FC236}">
                  <a16:creationId xmlns:a16="http://schemas.microsoft.com/office/drawing/2014/main" id="{5E75D8DF-43F0-4A51-92D0-3DF62202F9BC}"/>
                </a:ext>
              </a:extLst>
            </p:cNvPr>
            <p:cNvSpPr txBox="1">
              <a:spLocks noChangeArrowheads="1"/>
            </p:cNvSpPr>
            <p:nvPr/>
          </p:nvSpPr>
          <p:spPr bwMode="auto">
            <a:xfrm>
              <a:off x="5791200" y="4577845"/>
              <a:ext cx="338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rgbClr val="000000"/>
                  </a:solidFill>
                </a:rPr>
                <a:t>X</a:t>
              </a:r>
            </a:p>
          </p:txBody>
        </p:sp>
        <p:sp>
          <p:nvSpPr>
            <p:cNvPr id="28" name="Arc 27">
              <a:extLst>
                <a:ext uri="{FF2B5EF4-FFF2-40B4-BE49-F238E27FC236}">
                  <a16:creationId xmlns:a16="http://schemas.microsoft.com/office/drawing/2014/main" id="{F220C6CB-AD37-414B-804A-C10D1B116B13}"/>
                </a:ext>
              </a:extLst>
            </p:cNvPr>
            <p:cNvSpPr/>
            <p:nvPr/>
          </p:nvSpPr>
          <p:spPr>
            <a:xfrm rot="9472691">
              <a:off x="2060638" y="2533577"/>
              <a:ext cx="885857" cy="2216538"/>
            </a:xfrm>
            <a:prstGeom prst="arc">
              <a:avLst>
                <a:gd name="adj1" fmla="val 16337281"/>
                <a:gd name="adj2" fmla="val 3451201"/>
              </a:avLst>
            </a:prstGeom>
            <a:ln w="254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srgbClr val="000000"/>
                </a:solidFill>
              </a:endParaRPr>
            </a:p>
          </p:txBody>
        </p:sp>
        <p:sp>
          <p:nvSpPr>
            <p:cNvPr id="75796" name="TextBox 26">
              <a:extLst>
                <a:ext uri="{FF2B5EF4-FFF2-40B4-BE49-F238E27FC236}">
                  <a16:creationId xmlns:a16="http://schemas.microsoft.com/office/drawing/2014/main" id="{C1D3BD96-268F-4D31-ACC5-B35369EB2884}"/>
                </a:ext>
              </a:extLst>
            </p:cNvPr>
            <p:cNvSpPr txBox="1">
              <a:spLocks noChangeArrowheads="1"/>
            </p:cNvSpPr>
            <p:nvPr/>
          </p:nvSpPr>
          <p:spPr bwMode="auto">
            <a:xfrm>
              <a:off x="304800" y="3657600"/>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To relate back </a:t>
              </a:r>
            </a:p>
            <a:p>
              <a:pPr eaLnBrk="1" hangingPunct="1">
                <a:spcBef>
                  <a:spcPct val="0"/>
                </a:spcBef>
                <a:buFontTx/>
                <a:buNone/>
              </a:pPr>
              <a:r>
                <a:rPr lang="en-US" altLang="en-US" sz="1800">
                  <a:solidFill>
                    <a:srgbClr val="000000"/>
                  </a:solidFill>
                </a:rPr>
                <a:t>to conventional uniform-hazard  (2500-yr) GMs …</a:t>
              </a:r>
            </a:p>
          </p:txBody>
        </p:sp>
      </p:grpSp>
      <p:sp>
        <p:nvSpPr>
          <p:cNvPr id="32" name="TextBox 31">
            <a:extLst>
              <a:ext uri="{FF2B5EF4-FFF2-40B4-BE49-F238E27FC236}">
                <a16:creationId xmlns:a16="http://schemas.microsoft.com/office/drawing/2014/main" id="{2A29F6AA-BE54-4FB7-8699-5A5C4853A9BD}"/>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33" name="TextBox 32">
            <a:extLst>
              <a:ext uri="{FF2B5EF4-FFF2-40B4-BE49-F238E27FC236}">
                <a16:creationId xmlns:a16="http://schemas.microsoft.com/office/drawing/2014/main" id="{A900CD20-B8EC-4AAA-B043-0BAF044D2EF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E7B22894-F1AA-4724-982F-980185473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3">
            <a:extLst>
              <a:ext uri="{FF2B5EF4-FFF2-40B4-BE49-F238E27FC236}">
                <a16:creationId xmlns:a16="http://schemas.microsoft.com/office/drawing/2014/main" id="{A04D52B2-F1DF-4F72-A7DD-3A561607F485}"/>
              </a:ext>
            </a:extLst>
          </p:cNvPr>
          <p:cNvSpPr txBox="1">
            <a:spLocks noChangeArrowheads="1"/>
          </p:cNvSpPr>
          <p:nvPr/>
        </p:nvSpPr>
        <p:spPr bwMode="auto">
          <a:xfrm>
            <a:off x="582613" y="5867400"/>
            <a:ext cx="7943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00"/>
                </a:solidFill>
              </a:rPr>
              <a:t>Google “EERI NGA Seminar Presentations” for Video</a:t>
            </a:r>
          </a:p>
          <a:p>
            <a:pPr algn="ctr" eaLnBrk="1" hangingPunct="1">
              <a:spcBef>
                <a:spcPct val="0"/>
              </a:spcBef>
              <a:buFontTx/>
              <a:buNone/>
            </a:pPr>
            <a:r>
              <a:rPr lang="en-US" altLang="en-US" sz="2400" b="1">
                <a:solidFill>
                  <a:srgbClr val="000000"/>
                </a:solidFill>
              </a:rPr>
              <a:t>or email </a:t>
            </a:r>
            <a:r>
              <a:rPr lang="en-US" altLang="en-US" sz="2400" b="1">
                <a:solidFill>
                  <a:srgbClr val="000000"/>
                </a:solidFill>
                <a:hlinkClick r:id="rId3"/>
              </a:rPr>
              <a:t>nluco@usgs.gov</a:t>
            </a:r>
            <a:r>
              <a:rPr lang="en-US" altLang="en-US" sz="2400" b="1">
                <a:solidFill>
                  <a:srgbClr val="000000"/>
                </a:solidFill>
              </a:rPr>
              <a:t> for just PowerPoint</a:t>
            </a:r>
          </a:p>
        </p:txBody>
      </p:sp>
      <p:pic>
        <p:nvPicPr>
          <p:cNvPr id="77828" name="Picture 4">
            <a:extLst>
              <a:ext uri="{FF2B5EF4-FFF2-40B4-BE49-F238E27FC236}">
                <a16:creationId xmlns:a16="http://schemas.microsoft.com/office/drawing/2014/main" id="{8EC63F09-E010-49F6-A35A-8EF5B3EFE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320800"/>
            <a:ext cx="44450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1569A64-36B0-4FA5-83F7-5C5D80A07D13}"/>
              </a:ext>
            </a:extLst>
          </p:cNvPr>
          <p:cNvSpPr>
            <a:spLocks noGrp="1" noChangeArrowheads="1"/>
          </p:cNvSpPr>
          <p:nvPr>
            <p:ph type="title"/>
          </p:nvPr>
        </p:nvSpPr>
        <p:spPr>
          <a:xfrm>
            <a:off x="152400" y="82550"/>
            <a:ext cx="8839200" cy="531813"/>
          </a:xfrm>
        </p:spPr>
        <p:txBody>
          <a:bodyPr/>
          <a:lstStyle/>
          <a:p>
            <a:pPr algn="ctr" eaLnBrk="1" hangingPunct="1"/>
            <a:r>
              <a:rPr lang="en-US" altLang="en-US"/>
              <a:t>Development of MCE</a:t>
            </a:r>
            <a:r>
              <a:rPr lang="en-US" altLang="en-US" baseline="-25000"/>
              <a:t>R</a:t>
            </a:r>
            <a:r>
              <a:rPr lang="en-US" altLang="en-US"/>
              <a:t> Maps</a:t>
            </a:r>
          </a:p>
        </p:txBody>
      </p:sp>
      <p:sp>
        <p:nvSpPr>
          <p:cNvPr id="6" name="TextBox 5">
            <a:extLst>
              <a:ext uri="{FF2B5EF4-FFF2-40B4-BE49-F238E27FC236}">
                <a16:creationId xmlns:a16="http://schemas.microsoft.com/office/drawing/2014/main" id="{71557ADC-93A2-4A16-99C1-445E09A6C584}"/>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7A5BF363-22CE-41BB-8466-335C1926FF35}"/>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24581" name="Picture 2">
            <a:extLst>
              <a:ext uri="{FF2B5EF4-FFF2-40B4-BE49-F238E27FC236}">
                <a16:creationId xmlns:a16="http://schemas.microsoft.com/office/drawing/2014/main" id="{FA9398CC-3BF3-4B45-8BBF-5CADF8A38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3200400"/>
            <a:ext cx="211931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4582" name="Group 9">
            <a:extLst>
              <a:ext uri="{FF2B5EF4-FFF2-40B4-BE49-F238E27FC236}">
                <a16:creationId xmlns:a16="http://schemas.microsoft.com/office/drawing/2014/main" id="{F89EADB6-977E-446D-8647-E18602D3CFEA}"/>
              </a:ext>
            </a:extLst>
          </p:cNvPr>
          <p:cNvGrpSpPr>
            <a:grpSpLocks/>
          </p:cNvGrpSpPr>
          <p:nvPr/>
        </p:nvGrpSpPr>
        <p:grpSpPr bwMode="auto">
          <a:xfrm>
            <a:off x="4648200" y="914400"/>
            <a:ext cx="2117725" cy="2743200"/>
            <a:chOff x="762000" y="3051175"/>
            <a:chExt cx="2118012" cy="2743200"/>
          </a:xfrm>
        </p:grpSpPr>
        <p:pic>
          <p:nvPicPr>
            <p:cNvPr id="24588" name="Picture 7" descr="ASCE7-05">
              <a:extLst>
                <a:ext uri="{FF2B5EF4-FFF2-40B4-BE49-F238E27FC236}">
                  <a16:creationId xmlns:a16="http://schemas.microsoft.com/office/drawing/2014/main" id="{A480A9D2-302B-4069-A99B-2E3C6C457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51175"/>
              <a:ext cx="2118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148017-03A0-46D7-97B5-5ED79F842FEE}"/>
                </a:ext>
              </a:extLst>
            </p:cNvPr>
            <p:cNvSpPr txBox="1"/>
            <p:nvPr/>
          </p:nvSpPr>
          <p:spPr>
            <a:xfrm>
              <a:off x="2648206" y="3184525"/>
              <a:ext cx="68272" cy="61913"/>
            </a:xfrm>
            <a:prstGeom prst="rect">
              <a:avLst/>
            </a:prstGeom>
            <a:solidFill>
              <a:srgbClr val="003399"/>
            </a:solidFill>
            <a:ln>
              <a:solidFill>
                <a:srgbClr val="003399"/>
              </a:solidFill>
            </a:ln>
          </p:spPr>
          <p:txBody>
            <a:bodyPr wrap="none" lIns="0" tIns="0" rIns="0" bIns="0">
              <a:spAutoFit/>
            </a:bodyPr>
            <a:lstStyle/>
            <a:p>
              <a:pPr eaLnBrk="1" hangingPunct="1">
                <a:defRPr/>
              </a:pPr>
              <a:r>
                <a:rPr lang="en-US" sz="400" b="1" dirty="0">
                  <a:solidFill>
                    <a:schemeClr val="bg1">
                      <a:lumMod val="85000"/>
                    </a:schemeClr>
                  </a:solidFill>
                  <a:latin typeface="Arial Black" pitchFamily="34" charset="0"/>
                  <a:cs typeface="Arial" charset="0"/>
                </a:rPr>
                <a:t>10</a:t>
              </a:r>
            </a:p>
          </p:txBody>
        </p:sp>
        <p:sp>
          <p:nvSpPr>
            <p:cNvPr id="16" name="TextBox 15">
              <a:extLst>
                <a:ext uri="{FF2B5EF4-FFF2-40B4-BE49-F238E27FC236}">
                  <a16:creationId xmlns:a16="http://schemas.microsoft.com/office/drawing/2014/main" id="{FC20CBB8-DB3B-4B30-B6D1-2129EB391D4D}"/>
                </a:ext>
              </a:extLst>
            </p:cNvPr>
            <p:cNvSpPr txBox="1"/>
            <p:nvPr/>
          </p:nvSpPr>
          <p:spPr>
            <a:xfrm>
              <a:off x="1254192" y="5554663"/>
              <a:ext cx="269912" cy="138112"/>
            </a:xfrm>
            <a:prstGeom prst="rect">
              <a:avLst/>
            </a:prstGeom>
            <a:noFill/>
            <a:ln>
              <a:solidFill>
                <a:srgbClr val="003399"/>
              </a:solidFill>
            </a:ln>
          </p:spPr>
          <p:txBody>
            <a:bodyPr wrap="none" lIns="0" tIns="0" rIns="0" bIns="0">
              <a:spAutoFit/>
            </a:bodyPr>
            <a:lstStyle/>
            <a:p>
              <a:pPr algn="ctr" eaLnBrk="1" hangingPunct="1">
                <a:defRPr/>
              </a:pPr>
              <a:r>
                <a:rPr lang="en-US" sz="900" b="1" dirty="0">
                  <a:solidFill>
                    <a:schemeClr val="bg1">
                      <a:lumMod val="85000"/>
                    </a:schemeClr>
                  </a:solidFill>
                  <a:latin typeface="Arial Black" pitchFamily="34" charset="0"/>
                  <a:cs typeface="Arial" charset="0"/>
                </a:rPr>
                <a:t>7-10</a:t>
              </a:r>
            </a:p>
          </p:txBody>
        </p:sp>
      </p:grpSp>
      <p:pic>
        <p:nvPicPr>
          <p:cNvPr id="24583" name="Picture 3">
            <a:extLst>
              <a:ext uri="{FF2B5EF4-FFF2-40B4-BE49-F238E27FC236}">
                <a16:creationId xmlns:a16="http://schemas.microsoft.com/office/drawing/2014/main" id="{77890989-C341-45ED-8202-0D5F1F35B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075" y="3200400"/>
            <a:ext cx="211772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4">
            <a:extLst>
              <a:ext uri="{FF2B5EF4-FFF2-40B4-BE49-F238E27FC236}">
                <a16:creationId xmlns:a16="http://schemas.microsoft.com/office/drawing/2014/main" id="{ED80454A-0DA0-497D-BD07-5E587B3D5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8" y="914400"/>
            <a:ext cx="211772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1" name="Elbow Connector 20">
            <a:extLst>
              <a:ext uri="{FF2B5EF4-FFF2-40B4-BE49-F238E27FC236}">
                <a16:creationId xmlns:a16="http://schemas.microsoft.com/office/drawing/2014/main" id="{64DAAF41-FDD6-4555-B4E9-F25164AA4B66}"/>
              </a:ext>
            </a:extLst>
          </p:cNvPr>
          <p:cNvCxnSpPr>
            <a:stCxn id="171012" idx="2"/>
            <a:endCxn id="171011" idx="1"/>
          </p:cNvCxnSpPr>
          <p:nvPr/>
        </p:nvCxnSpPr>
        <p:spPr>
          <a:xfrm rot="16200000" flipH="1">
            <a:off x="1312863" y="3506787"/>
            <a:ext cx="914400" cy="1216025"/>
          </a:xfrm>
          <a:prstGeom prst="bentConnector2">
            <a:avLst/>
          </a:prstGeom>
          <a:ln w="28575">
            <a:solidFill>
              <a:srgbClr val="A20227"/>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5ABE362D-2037-41A9-A2A2-6486865E9492}"/>
              </a:ext>
            </a:extLst>
          </p:cNvPr>
          <p:cNvCxnSpPr/>
          <p:nvPr/>
        </p:nvCxnSpPr>
        <p:spPr>
          <a:xfrm rot="16200000" flipH="1">
            <a:off x="5868988" y="3506787"/>
            <a:ext cx="914400" cy="1216025"/>
          </a:xfrm>
          <a:prstGeom prst="bentConnector2">
            <a:avLst/>
          </a:prstGeom>
          <a:ln w="28575">
            <a:solidFill>
              <a:srgbClr val="A20227"/>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D5324969-B529-4BD0-964E-FB51A222B28E}"/>
              </a:ext>
            </a:extLst>
          </p:cNvPr>
          <p:cNvCxnSpPr>
            <a:stCxn id="171011" idx="0"/>
            <a:endCxn id="15" idx="1"/>
          </p:cNvCxnSpPr>
          <p:nvPr/>
        </p:nvCxnSpPr>
        <p:spPr>
          <a:xfrm rot="5400000" flipH="1" flipV="1">
            <a:off x="3585369" y="2137569"/>
            <a:ext cx="914400" cy="1211262"/>
          </a:xfrm>
          <a:prstGeom prst="bentConnector2">
            <a:avLst/>
          </a:prstGeom>
          <a:ln w="28575">
            <a:solidFill>
              <a:srgbClr val="A20227"/>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E72C9BB-A735-4003-939C-05CB21D73268}"/>
              </a:ext>
            </a:extLst>
          </p:cNvPr>
          <p:cNvSpPr>
            <a:spLocks noGrp="1" noChangeArrowheads="1"/>
          </p:cNvSpPr>
          <p:nvPr>
            <p:ph type="title"/>
          </p:nvPr>
        </p:nvSpPr>
        <p:spPr/>
        <p:txBody>
          <a:bodyPr/>
          <a:lstStyle/>
          <a:p>
            <a:pPr eaLnBrk="1" hangingPunct="1"/>
            <a:r>
              <a:rPr lang="en-US" altLang="en-US"/>
              <a:t>Summary</a:t>
            </a:r>
          </a:p>
        </p:txBody>
      </p:sp>
      <p:sp>
        <p:nvSpPr>
          <p:cNvPr id="6147" name="Rectangle 3">
            <a:extLst>
              <a:ext uri="{FF2B5EF4-FFF2-40B4-BE49-F238E27FC236}">
                <a16:creationId xmlns:a16="http://schemas.microsoft.com/office/drawing/2014/main" id="{CA48818B-5920-4C0D-96FD-E0B897392546}"/>
              </a:ext>
            </a:extLst>
          </p:cNvPr>
          <p:cNvSpPr>
            <a:spLocks noGrp="1" noChangeArrowheads="1"/>
          </p:cNvSpPr>
          <p:nvPr>
            <p:ph type="body" idx="1"/>
          </p:nvPr>
        </p:nvSpPr>
        <p:spPr>
          <a:xfrm>
            <a:off x="457200" y="995363"/>
            <a:ext cx="8229600" cy="5100637"/>
          </a:xfrm>
        </p:spPr>
        <p:txBody>
          <a:bodyPr/>
          <a:lstStyle/>
          <a:p>
            <a:pPr eaLnBrk="1" hangingPunct="1">
              <a:defRPr/>
            </a:pPr>
            <a:r>
              <a:rPr lang="en-US" sz="2800" dirty="0"/>
              <a:t>Previous uniform-hazard (2%-in-50yr) probabilistic ground motions … </a:t>
            </a:r>
          </a:p>
          <a:p>
            <a:pPr lvl="1" eaLnBrk="1" hangingPunct="1">
              <a:defRPr/>
            </a:pPr>
            <a:endParaRPr lang="en-US" sz="800" dirty="0"/>
          </a:p>
          <a:p>
            <a:pPr lvl="1" indent="-403225" eaLnBrk="1" hangingPunct="1">
              <a:defRPr/>
            </a:pPr>
            <a:r>
              <a:rPr lang="en-US" sz="2400" dirty="0"/>
              <a:t>Resulted in spatially-variable collapse risk, due to variations in hazard curve shapes</a:t>
            </a:r>
            <a:endParaRPr lang="en-US" sz="2400" u="sng" dirty="0"/>
          </a:p>
          <a:p>
            <a:pPr lvl="1" indent="-403225" eaLnBrk="1" hangingPunct="1">
              <a:defRPr/>
            </a:pPr>
            <a:endParaRPr lang="en-US" sz="800" dirty="0"/>
          </a:p>
          <a:p>
            <a:pPr lvl="1" indent="-403225" eaLnBrk="1" hangingPunct="1">
              <a:defRPr/>
            </a:pPr>
            <a:r>
              <a:rPr lang="en-US" sz="2400" dirty="0"/>
              <a:t>Considered only a single selected point (2%-in-50yr) on hazard curves</a:t>
            </a:r>
          </a:p>
          <a:p>
            <a:pPr lvl="1" indent="-403225" eaLnBrk="1" hangingPunct="1">
              <a:defRPr/>
            </a:pPr>
            <a:endParaRPr lang="en-US" sz="800" u="sng" dirty="0"/>
          </a:p>
          <a:p>
            <a:pPr lvl="1" indent="-403225" eaLnBrk="1" hangingPunct="1">
              <a:defRPr/>
            </a:pPr>
            <a:r>
              <a:rPr lang="en-US" sz="2400" dirty="0"/>
              <a:t>Were similar in value in Memphis Metro Area and San Francisco Bay Area</a:t>
            </a:r>
          </a:p>
          <a:p>
            <a:pPr eaLnBrk="1" hangingPunct="1">
              <a:defRPr/>
            </a:pPr>
            <a:endParaRPr lang="en-US" sz="800" dirty="0"/>
          </a:p>
          <a:p>
            <a:pPr eaLnBrk="1" hangingPunct="1">
              <a:defRPr/>
            </a:pPr>
            <a:r>
              <a:rPr lang="en-US" sz="2800" dirty="0"/>
              <a:t>New risk-targeted probabilistic ground motions address these issues</a:t>
            </a:r>
          </a:p>
        </p:txBody>
      </p:sp>
      <p:sp>
        <p:nvSpPr>
          <p:cNvPr id="6" name="TextBox 5">
            <a:extLst>
              <a:ext uri="{FF2B5EF4-FFF2-40B4-BE49-F238E27FC236}">
                <a16:creationId xmlns:a16="http://schemas.microsoft.com/office/drawing/2014/main" id="{3A3039ED-3E56-4100-8F9C-08FFB5F66E56}"/>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76136FF3-9602-4347-B440-27735A5B126D}"/>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wipe(left)">
                                      <p:cBhvr>
                                        <p:cTn id="17" dur="5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wipe(left)">
                                      <p:cBhvr>
                                        <p:cTn id="22" dur="500"/>
                                        <p:tgtEl>
                                          <p:spTgt spid="614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wipe(left)">
                                      <p:cBhvr>
                                        <p:cTn id="2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CF3F62A-D1A2-429A-B5DA-5509704613F2}"/>
              </a:ext>
            </a:extLst>
          </p:cNvPr>
          <p:cNvSpPr>
            <a:spLocks noGrp="1" noChangeArrowheads="1"/>
          </p:cNvSpPr>
          <p:nvPr>
            <p:ph type="title"/>
          </p:nvPr>
        </p:nvSpPr>
        <p:spPr/>
        <p:txBody>
          <a:bodyPr/>
          <a:lstStyle/>
          <a:p>
            <a:pPr eaLnBrk="1" hangingPunct="1"/>
            <a:r>
              <a:rPr lang="en-US" altLang="en-US"/>
              <a:t>Summary (continued)</a:t>
            </a:r>
          </a:p>
        </p:txBody>
      </p:sp>
      <p:sp>
        <p:nvSpPr>
          <p:cNvPr id="6147" name="Rectangle 3">
            <a:extLst>
              <a:ext uri="{FF2B5EF4-FFF2-40B4-BE49-F238E27FC236}">
                <a16:creationId xmlns:a16="http://schemas.microsoft.com/office/drawing/2014/main" id="{3472C7D8-BA5C-4424-BCAD-51E951407D4E}"/>
              </a:ext>
            </a:extLst>
          </p:cNvPr>
          <p:cNvSpPr>
            <a:spLocks noGrp="1" noChangeArrowheads="1"/>
          </p:cNvSpPr>
          <p:nvPr>
            <p:ph type="body" idx="1"/>
          </p:nvPr>
        </p:nvSpPr>
        <p:spPr>
          <a:xfrm>
            <a:off x="457200" y="838200"/>
            <a:ext cx="8229600" cy="5100638"/>
          </a:xfrm>
        </p:spPr>
        <p:txBody>
          <a:bodyPr/>
          <a:lstStyle/>
          <a:p>
            <a:pPr eaLnBrk="1" hangingPunct="1">
              <a:defRPr/>
            </a:pPr>
            <a:r>
              <a:rPr lang="en-US" sz="2800" dirty="0"/>
              <a:t>New risk-targeted probabilistic ground motions (RTGMs) … </a:t>
            </a:r>
          </a:p>
          <a:p>
            <a:pPr lvl="1" eaLnBrk="1" hangingPunct="1">
              <a:defRPr/>
            </a:pPr>
            <a:endParaRPr lang="en-US" sz="800" dirty="0"/>
          </a:p>
          <a:p>
            <a:pPr lvl="1" indent="-403225" eaLnBrk="1" hangingPunct="1">
              <a:defRPr/>
            </a:pPr>
            <a:r>
              <a:rPr lang="en-US" sz="2400" dirty="0"/>
              <a:t>Explicitly &amp; uniformly target 1% probability of collapse in a building’s lifetime, ~50 years</a:t>
            </a:r>
            <a:endParaRPr lang="en-US" sz="2400" u="sng" dirty="0"/>
          </a:p>
          <a:p>
            <a:pPr lvl="1" indent="-403225" eaLnBrk="1" hangingPunct="1">
              <a:defRPr/>
            </a:pPr>
            <a:endParaRPr lang="en-US" sz="800" dirty="0"/>
          </a:p>
          <a:p>
            <a:pPr lvl="1" indent="-403225" eaLnBrk="1" hangingPunct="1">
              <a:defRPr/>
            </a:pPr>
            <a:r>
              <a:rPr lang="en-US" sz="2400" dirty="0"/>
              <a:t>Consider all points on &amp; spatial variations in shapes of hazard curves</a:t>
            </a:r>
          </a:p>
          <a:p>
            <a:pPr lvl="1" indent="-403225" eaLnBrk="1" hangingPunct="1">
              <a:defRPr/>
            </a:pPr>
            <a:endParaRPr lang="en-US" sz="800" u="sng" dirty="0"/>
          </a:p>
          <a:p>
            <a:pPr lvl="1" indent="-403225" eaLnBrk="1" hangingPunct="1">
              <a:defRPr/>
            </a:pPr>
            <a:r>
              <a:rPr lang="en-US" sz="2400" dirty="0"/>
              <a:t>Require a generic fragility that depends on RTGM &amp; effectively considers shapes of hazard curves</a:t>
            </a:r>
          </a:p>
          <a:p>
            <a:pPr lvl="1" indent="-403225" eaLnBrk="1" hangingPunct="1">
              <a:defRPr/>
            </a:pPr>
            <a:endParaRPr lang="en-US" sz="800" dirty="0"/>
          </a:p>
          <a:p>
            <a:pPr lvl="1" indent="-403225" eaLnBrk="1" hangingPunct="1">
              <a:defRPr/>
            </a:pPr>
            <a:r>
              <a:rPr lang="en-US" sz="2400" dirty="0"/>
              <a:t>Changes uniform-hazard (2%-in-50yr) ground motions by factor of 0.85-1.15 generally, but as low as 0.70 near New Madrid and Charleston </a:t>
            </a:r>
          </a:p>
          <a:p>
            <a:pPr eaLnBrk="1" hangingPunct="1">
              <a:defRPr/>
            </a:pPr>
            <a:endParaRPr lang="en-US" sz="800" dirty="0"/>
          </a:p>
        </p:txBody>
      </p:sp>
      <p:sp>
        <p:nvSpPr>
          <p:cNvPr id="6" name="TextBox 5">
            <a:extLst>
              <a:ext uri="{FF2B5EF4-FFF2-40B4-BE49-F238E27FC236}">
                <a16:creationId xmlns:a16="http://schemas.microsoft.com/office/drawing/2014/main" id="{CFBE96FD-A426-4442-A891-F89085E3E866}"/>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6F4172E1-9E2B-4BCD-A3D3-3A2BAC91ECF0}"/>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wipe(left)">
                                      <p:cBhvr>
                                        <p:cTn id="17" dur="5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wipe(left)">
                                      <p:cBhvr>
                                        <p:cTn id="22" dur="500"/>
                                        <p:tgtEl>
                                          <p:spTgt spid="614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wipe(left)">
                                      <p:cBhvr>
                                        <p:cTn id="2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3CE7BF9-3F64-4727-ABD6-5E53D44CE178}"/>
              </a:ext>
            </a:extLst>
          </p:cNvPr>
          <p:cNvSpPr>
            <a:spLocks noGrp="1" noChangeArrowheads="1"/>
          </p:cNvSpPr>
          <p:nvPr>
            <p:ph type="title"/>
          </p:nvPr>
        </p:nvSpPr>
        <p:spPr/>
        <p:txBody>
          <a:bodyPr/>
          <a:lstStyle/>
          <a:p>
            <a:pPr algn="ctr" eaLnBrk="1" hangingPunct="1"/>
            <a:r>
              <a:rPr lang="en-US" altLang="en-US"/>
              <a:t>U.S. NRC RG 1.208 (2007)</a:t>
            </a:r>
          </a:p>
        </p:txBody>
      </p:sp>
      <p:sp>
        <p:nvSpPr>
          <p:cNvPr id="6147" name="Rectangle 3">
            <a:extLst>
              <a:ext uri="{FF2B5EF4-FFF2-40B4-BE49-F238E27FC236}">
                <a16:creationId xmlns:a16="http://schemas.microsoft.com/office/drawing/2014/main" id="{53E610BF-9351-44F6-BA5A-E6707A042F26}"/>
              </a:ext>
            </a:extLst>
          </p:cNvPr>
          <p:cNvSpPr>
            <a:spLocks noGrp="1" noChangeArrowheads="1"/>
          </p:cNvSpPr>
          <p:nvPr>
            <p:ph type="body" idx="1"/>
          </p:nvPr>
        </p:nvSpPr>
        <p:spPr>
          <a:xfrm>
            <a:off x="304800" y="914400"/>
            <a:ext cx="8839200" cy="5100638"/>
          </a:xfrm>
        </p:spPr>
        <p:txBody>
          <a:bodyPr/>
          <a:lstStyle/>
          <a:p>
            <a:pPr marL="0" indent="0" eaLnBrk="1" hangingPunct="1">
              <a:buFontTx/>
              <a:buNone/>
              <a:defRPr/>
            </a:pPr>
            <a:r>
              <a:rPr lang="en-US" sz="2400" dirty="0"/>
              <a:t>“Target Risk” = 10</a:t>
            </a:r>
            <a:r>
              <a:rPr lang="en-US" sz="2400" baseline="30000" dirty="0"/>
              <a:t>-5</a:t>
            </a:r>
            <a:r>
              <a:rPr lang="en-US" sz="2400" dirty="0"/>
              <a:t> annual probability of Onset of Significant Inelastic Deformation (conservative w.r.t. structural failure)</a:t>
            </a:r>
          </a:p>
          <a:p>
            <a:pPr eaLnBrk="1" hangingPunct="1">
              <a:defRPr/>
            </a:pPr>
            <a:endParaRPr lang="en-US" sz="800" dirty="0"/>
          </a:p>
        </p:txBody>
      </p:sp>
      <p:sp>
        <p:nvSpPr>
          <p:cNvPr id="6" name="TextBox 5">
            <a:extLst>
              <a:ext uri="{FF2B5EF4-FFF2-40B4-BE49-F238E27FC236}">
                <a16:creationId xmlns:a16="http://schemas.microsoft.com/office/drawing/2014/main" id="{F9C29C01-DCF8-491A-BEFF-705C6778785B}"/>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B45B1D48-CB9F-4BF4-A6F9-111267DC0BCB}"/>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pSp>
        <p:nvGrpSpPr>
          <p:cNvPr id="2" name="Group 9">
            <a:extLst>
              <a:ext uri="{FF2B5EF4-FFF2-40B4-BE49-F238E27FC236}">
                <a16:creationId xmlns:a16="http://schemas.microsoft.com/office/drawing/2014/main" id="{6763C539-B3EB-415D-A9E7-7DD5BB283868}"/>
              </a:ext>
            </a:extLst>
          </p:cNvPr>
          <p:cNvGrpSpPr>
            <a:grpSpLocks/>
          </p:cNvGrpSpPr>
          <p:nvPr/>
        </p:nvGrpSpPr>
        <p:grpSpPr bwMode="auto">
          <a:xfrm>
            <a:off x="304800" y="1687513"/>
            <a:ext cx="8524875" cy="4103687"/>
            <a:chOff x="304801" y="1688068"/>
            <a:chExt cx="8524351" cy="4103132"/>
          </a:xfrm>
        </p:grpSpPr>
        <p:grpSp>
          <p:nvGrpSpPr>
            <p:cNvPr id="82951" name="Group 4">
              <a:extLst>
                <a:ext uri="{FF2B5EF4-FFF2-40B4-BE49-F238E27FC236}">
                  <a16:creationId xmlns:a16="http://schemas.microsoft.com/office/drawing/2014/main" id="{C2B96354-B887-49C5-8ADB-BC9DA1E9FA9A}"/>
                </a:ext>
              </a:extLst>
            </p:cNvPr>
            <p:cNvGrpSpPr>
              <a:grpSpLocks/>
            </p:cNvGrpSpPr>
            <p:nvPr/>
          </p:nvGrpSpPr>
          <p:grpSpPr bwMode="auto">
            <a:xfrm>
              <a:off x="304801" y="1688068"/>
              <a:ext cx="5344049" cy="4103132"/>
              <a:chOff x="304801" y="1688068"/>
              <a:chExt cx="5344049" cy="4103132"/>
            </a:xfrm>
          </p:grpSpPr>
          <p:pic>
            <p:nvPicPr>
              <p:cNvPr id="82957" name="Picture 2">
                <a:extLst>
                  <a:ext uri="{FF2B5EF4-FFF2-40B4-BE49-F238E27FC236}">
                    <a16:creationId xmlns:a16="http://schemas.microsoft.com/office/drawing/2014/main" id="{0BF06CC4-D347-431D-93E1-12F8A74C0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50" y="1688068"/>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43CDA33B-29D2-4802-B072-D187E8372A9E}"/>
                  </a:ext>
                </a:extLst>
              </p:cNvPr>
              <p:cNvCxnSpPr/>
              <p:nvPr/>
            </p:nvCxnSpPr>
            <p:spPr>
              <a:xfrm>
                <a:off x="1015957" y="3802332"/>
                <a:ext cx="411613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959" name="TextBox 11">
                <a:extLst>
                  <a:ext uri="{FF2B5EF4-FFF2-40B4-BE49-F238E27FC236}">
                    <a16:creationId xmlns:a16="http://schemas.microsoft.com/office/drawing/2014/main" id="{E37B1F69-79F9-4B98-8C55-E9B6F69B40AE}"/>
                  </a:ext>
                </a:extLst>
              </p:cNvPr>
              <p:cNvSpPr txBox="1">
                <a:spLocks noChangeArrowheads="1"/>
              </p:cNvSpPr>
              <p:nvPr/>
            </p:nvSpPr>
            <p:spPr bwMode="auto">
              <a:xfrm>
                <a:off x="1153050" y="5421868"/>
                <a:ext cx="3810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Ground Motion Intensity, </a:t>
                </a:r>
                <a:r>
                  <a:rPr lang="en-US" altLang="en-US" sz="1800" i="1"/>
                  <a:t>IM</a:t>
                </a:r>
              </a:p>
            </p:txBody>
          </p:sp>
          <p:sp>
            <p:nvSpPr>
              <p:cNvPr id="3" name="Rectangle 2">
                <a:extLst>
                  <a:ext uri="{FF2B5EF4-FFF2-40B4-BE49-F238E27FC236}">
                    <a16:creationId xmlns:a16="http://schemas.microsoft.com/office/drawing/2014/main" id="{5E06EBAE-DDB3-46BC-8C27-52C84FA0CEE9}"/>
                  </a:ext>
                </a:extLst>
              </p:cNvPr>
              <p:cNvSpPr/>
              <p:nvPr/>
            </p:nvSpPr>
            <p:spPr>
              <a:xfrm>
                <a:off x="1142949" y="4495975"/>
                <a:ext cx="3219252" cy="62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2961" name="TextBox 12">
                <a:extLst>
                  <a:ext uri="{FF2B5EF4-FFF2-40B4-BE49-F238E27FC236}">
                    <a16:creationId xmlns:a16="http://schemas.microsoft.com/office/drawing/2014/main" id="{11BEDC5B-D0E3-45FA-B125-3AFE90E41B6A}"/>
                  </a:ext>
                </a:extLst>
              </p:cNvPr>
              <p:cNvSpPr txBox="1">
                <a:spLocks noChangeArrowheads="1"/>
              </p:cNvSpPr>
              <p:nvPr/>
            </p:nvSpPr>
            <p:spPr bwMode="auto">
              <a:xfrm rot="-5400000">
                <a:off x="-1028699" y="3326368"/>
                <a:ext cx="3124201" cy="4572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Annual Prob. of Exceedance</a:t>
                </a:r>
              </a:p>
            </p:txBody>
          </p:sp>
          <p:cxnSp>
            <p:nvCxnSpPr>
              <p:cNvPr id="16" name="Straight Connector 15">
                <a:extLst>
                  <a:ext uri="{FF2B5EF4-FFF2-40B4-BE49-F238E27FC236}">
                    <a16:creationId xmlns:a16="http://schemas.microsoft.com/office/drawing/2014/main" id="{A6A12359-3C60-46CB-A250-499D863FF85F}"/>
                  </a:ext>
                </a:extLst>
              </p:cNvPr>
              <p:cNvCxnSpPr/>
              <p:nvPr/>
            </p:nvCxnSpPr>
            <p:spPr>
              <a:xfrm>
                <a:off x="1015957" y="4259470"/>
                <a:ext cx="411613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952" name="Group 3">
              <a:extLst>
                <a:ext uri="{FF2B5EF4-FFF2-40B4-BE49-F238E27FC236}">
                  <a16:creationId xmlns:a16="http://schemas.microsoft.com/office/drawing/2014/main" id="{8209D4F4-748B-4A47-A996-29D0E4908E33}"/>
                </a:ext>
              </a:extLst>
            </p:cNvPr>
            <p:cNvGrpSpPr>
              <a:grpSpLocks/>
            </p:cNvGrpSpPr>
            <p:nvPr/>
          </p:nvGrpSpPr>
          <p:grpSpPr bwMode="auto">
            <a:xfrm>
              <a:off x="5486400" y="1981200"/>
              <a:ext cx="3342752" cy="3152477"/>
              <a:chOff x="5486400" y="1876723"/>
              <a:chExt cx="3342752" cy="3152477"/>
            </a:xfrm>
          </p:grpSpPr>
          <p:sp>
            <p:nvSpPr>
              <p:cNvPr id="82953" name="TextBox 8">
                <a:extLst>
                  <a:ext uri="{FF2B5EF4-FFF2-40B4-BE49-F238E27FC236}">
                    <a16:creationId xmlns:a16="http://schemas.microsoft.com/office/drawing/2014/main" id="{FD3FF06B-3746-466F-83A9-D3883A0FDD6B}"/>
                  </a:ext>
                </a:extLst>
              </p:cNvPr>
              <p:cNvSpPr txBox="1">
                <a:spLocks noChangeArrowheads="1"/>
              </p:cNvSpPr>
              <p:nvPr/>
            </p:nvSpPr>
            <p:spPr bwMode="auto">
              <a:xfrm>
                <a:off x="5486400" y="1876723"/>
                <a:ext cx="334275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rgbClr val="C19967"/>
                    </a:solidFill>
                  </a:rPr>
                  <a:t>Design </a:t>
                </a:r>
                <a:r>
                  <a:rPr lang="en-US" altLang="en-US" sz="2000" b="1" i="1">
                    <a:solidFill>
                      <a:srgbClr val="C19967"/>
                    </a:solidFill>
                  </a:rPr>
                  <a:t>IM</a:t>
                </a:r>
                <a:r>
                  <a:rPr lang="en-US" altLang="en-US" sz="2000" b="1">
                    <a:solidFill>
                      <a:srgbClr val="C19967"/>
                    </a:solidFill>
                  </a:rPr>
                  <a:t> presented as …</a:t>
                </a:r>
              </a:p>
              <a:p>
                <a:pPr eaLnBrk="1" hangingPunct="1">
                  <a:spcBef>
                    <a:spcPct val="0"/>
                  </a:spcBef>
                  <a:buFontTx/>
                  <a:buNone/>
                </a:pPr>
                <a:endParaRPr lang="en-US" altLang="en-US" sz="1800">
                  <a:solidFill>
                    <a:srgbClr val="C19967"/>
                  </a:solidFill>
                </a:endParaRPr>
              </a:p>
              <a:p>
                <a:pPr eaLnBrk="1" hangingPunct="1">
                  <a:spcBef>
                    <a:spcPct val="0"/>
                  </a:spcBef>
                  <a:buFontTx/>
                  <a:buNone/>
                </a:pPr>
                <a:endParaRPr lang="en-US" altLang="en-US" sz="1800">
                  <a:solidFill>
                    <a:srgbClr val="C19967"/>
                  </a:solidFill>
                </a:endParaRPr>
              </a:p>
              <a:p>
                <a:pPr eaLnBrk="1" hangingPunct="1">
                  <a:spcBef>
                    <a:spcPct val="0"/>
                  </a:spcBef>
                  <a:buFontTx/>
                  <a:buNone/>
                </a:pPr>
                <a:endParaRPr lang="en-US" altLang="en-US" sz="1800">
                  <a:solidFill>
                    <a:srgbClr val="C19967"/>
                  </a:solidFill>
                </a:endParaRPr>
              </a:p>
              <a:p>
                <a:pPr eaLnBrk="1" hangingPunct="1">
                  <a:spcBef>
                    <a:spcPct val="0"/>
                  </a:spcBef>
                  <a:buFontTx/>
                  <a:buNone/>
                </a:pPr>
                <a:r>
                  <a:rPr lang="en-US" altLang="en-US" sz="2000" b="1">
                    <a:solidFill>
                      <a:srgbClr val="C19967"/>
                    </a:solidFill>
                  </a:rPr>
                  <a:t>where </a:t>
                </a:r>
                <a:r>
                  <a:rPr lang="en-US" altLang="en-US" sz="2000" b="1" u="sng">
                    <a:solidFill>
                      <a:srgbClr val="C19967"/>
                    </a:solidFill>
                  </a:rPr>
                  <a:t>D</a:t>
                </a:r>
                <a:r>
                  <a:rPr lang="en-US" altLang="en-US" sz="2000" b="1">
                    <a:solidFill>
                      <a:srgbClr val="C19967"/>
                    </a:solidFill>
                  </a:rPr>
                  <a:t>esign </a:t>
                </a:r>
                <a:r>
                  <a:rPr lang="en-US" altLang="en-US" sz="2000" b="1" u="sng">
                    <a:solidFill>
                      <a:srgbClr val="C19967"/>
                    </a:solidFill>
                  </a:rPr>
                  <a:t>F</a:t>
                </a:r>
                <a:r>
                  <a:rPr lang="en-US" altLang="en-US" sz="2000" b="1">
                    <a:solidFill>
                      <a:srgbClr val="C19967"/>
                    </a:solidFill>
                  </a:rPr>
                  <a:t>actor is</a:t>
                </a:r>
              </a:p>
              <a:p>
                <a:pPr eaLnBrk="1" hangingPunct="1">
                  <a:spcBef>
                    <a:spcPct val="0"/>
                  </a:spcBef>
                  <a:buFontTx/>
                  <a:buNone/>
                </a:pPr>
                <a:endParaRPr lang="en-US" altLang="en-US" sz="1800">
                  <a:solidFill>
                    <a:srgbClr val="C19967"/>
                  </a:solidFill>
                </a:endParaRPr>
              </a:p>
              <a:p>
                <a:pPr eaLnBrk="1" hangingPunct="1">
                  <a:spcBef>
                    <a:spcPct val="0"/>
                  </a:spcBef>
                  <a:buFontTx/>
                  <a:buNone/>
                </a:pPr>
                <a:endParaRPr lang="en-US" altLang="en-US" sz="1800">
                  <a:solidFill>
                    <a:srgbClr val="C19967"/>
                  </a:solidFill>
                </a:endParaRPr>
              </a:p>
              <a:p>
                <a:pPr eaLnBrk="1" hangingPunct="1">
                  <a:spcBef>
                    <a:spcPct val="0"/>
                  </a:spcBef>
                  <a:buFontTx/>
                  <a:buNone/>
                </a:pPr>
                <a:endParaRPr lang="en-US" altLang="en-US" sz="1800">
                  <a:solidFill>
                    <a:srgbClr val="C19967"/>
                  </a:solidFill>
                </a:endParaRPr>
              </a:p>
              <a:p>
                <a:pPr eaLnBrk="1" hangingPunct="1">
                  <a:spcBef>
                    <a:spcPct val="0"/>
                  </a:spcBef>
                  <a:buFontTx/>
                  <a:buNone/>
                </a:pPr>
                <a:r>
                  <a:rPr lang="en-US" altLang="en-US" sz="2000" b="1">
                    <a:solidFill>
                      <a:srgbClr val="C19967"/>
                    </a:solidFill>
                  </a:rPr>
                  <a:t>and</a:t>
                </a:r>
              </a:p>
              <a:p>
                <a:pPr eaLnBrk="1" hangingPunct="1">
                  <a:spcBef>
                    <a:spcPct val="0"/>
                  </a:spcBef>
                  <a:buFontTx/>
                  <a:buNone/>
                </a:pPr>
                <a:endParaRPr lang="en-US" altLang="en-US" sz="2000">
                  <a:solidFill>
                    <a:srgbClr val="C19967"/>
                  </a:solidFill>
                </a:endParaRPr>
              </a:p>
            </p:txBody>
          </p:sp>
          <p:graphicFrame>
            <p:nvGraphicFramePr>
              <p:cNvPr id="82954" name="Object 1261">
                <a:extLst>
                  <a:ext uri="{FF2B5EF4-FFF2-40B4-BE49-F238E27FC236}">
                    <a16:creationId xmlns:a16="http://schemas.microsoft.com/office/drawing/2014/main" id="{88CBD4AA-4E6A-40D0-9E89-801E255C96AB}"/>
                  </a:ext>
                </a:extLst>
              </p:cNvPr>
              <p:cNvGraphicFramePr>
                <a:graphicFrameLocks noChangeAspect="1"/>
              </p:cNvGraphicFramePr>
              <p:nvPr/>
            </p:nvGraphicFramePr>
            <p:xfrm>
              <a:off x="5562600" y="3581400"/>
              <a:ext cx="2644775" cy="400050"/>
            </p:xfrm>
            <a:graphic>
              <a:graphicData uri="http://schemas.openxmlformats.org/presentationml/2006/ole">
                <mc:AlternateContent xmlns:mc="http://schemas.openxmlformats.org/markup-compatibility/2006">
                  <mc:Choice xmlns:v="urn:schemas-microsoft-com:vml" Requires="v">
                    <p:oleObj spid="_x0000_s82963" name="Equation" r:id="rId5" imgW="1511300" imgH="228600" progId="Equation.3">
                      <p:embed/>
                    </p:oleObj>
                  </mc:Choice>
                  <mc:Fallback>
                    <p:oleObj name="Equation" r:id="rId5" imgW="1511300" imgH="228600" progId="Equation.3">
                      <p:embed/>
                      <p:pic>
                        <p:nvPicPr>
                          <p:cNvPr id="0" name="Object 12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581400"/>
                            <a:ext cx="26447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55" name="Object 1262">
                <a:extLst>
                  <a:ext uri="{FF2B5EF4-FFF2-40B4-BE49-F238E27FC236}">
                    <a16:creationId xmlns:a16="http://schemas.microsoft.com/office/drawing/2014/main" id="{4093260C-5126-49CD-98FB-2B77AAE10C3D}"/>
                  </a:ext>
                </a:extLst>
              </p:cNvPr>
              <p:cNvGraphicFramePr>
                <a:graphicFrameLocks noChangeAspect="1"/>
              </p:cNvGraphicFramePr>
              <p:nvPr/>
            </p:nvGraphicFramePr>
            <p:xfrm>
              <a:off x="5562600" y="4629150"/>
              <a:ext cx="2777670" cy="400050"/>
            </p:xfrm>
            <a:graphic>
              <a:graphicData uri="http://schemas.openxmlformats.org/presentationml/2006/ole">
                <mc:AlternateContent xmlns:mc="http://schemas.openxmlformats.org/markup-compatibility/2006">
                  <mc:Choice xmlns:v="urn:schemas-microsoft-com:vml" Requires="v">
                    <p:oleObj spid="_x0000_s82964" name="Equation" r:id="rId7" imgW="1587500" imgH="228600" progId="Equation.3">
                      <p:embed/>
                    </p:oleObj>
                  </mc:Choice>
                  <mc:Fallback>
                    <p:oleObj name="Equation" r:id="rId7" imgW="1587500" imgH="228600" progId="Equation.3">
                      <p:embed/>
                      <p:pic>
                        <p:nvPicPr>
                          <p:cNvPr id="0" name="Object 12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629150"/>
                            <a:ext cx="277767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56" name="Object 1263">
                <a:extLst>
                  <a:ext uri="{FF2B5EF4-FFF2-40B4-BE49-F238E27FC236}">
                    <a16:creationId xmlns:a16="http://schemas.microsoft.com/office/drawing/2014/main" id="{E85E7009-E9B2-4F44-8745-98EFC36B552F}"/>
                  </a:ext>
                </a:extLst>
              </p:cNvPr>
              <p:cNvGraphicFramePr>
                <a:graphicFrameLocks noChangeAspect="1"/>
              </p:cNvGraphicFramePr>
              <p:nvPr/>
            </p:nvGraphicFramePr>
            <p:xfrm>
              <a:off x="5562600" y="2438400"/>
              <a:ext cx="3067050" cy="400050"/>
            </p:xfrm>
            <a:graphic>
              <a:graphicData uri="http://schemas.openxmlformats.org/presentationml/2006/ole">
                <mc:AlternateContent xmlns:mc="http://schemas.openxmlformats.org/markup-compatibility/2006">
                  <mc:Choice xmlns:v="urn:schemas-microsoft-com:vml" Requires="v">
                    <p:oleObj spid="_x0000_s82965" name="Equation" r:id="rId9" imgW="1752600" imgH="228600" progId="Equation.3">
                      <p:embed/>
                    </p:oleObj>
                  </mc:Choice>
                  <mc:Fallback>
                    <p:oleObj name="Equation" r:id="rId9" imgW="1752600" imgH="228600" progId="Equation.3">
                      <p:embed/>
                      <p:pic>
                        <p:nvPicPr>
                          <p:cNvPr id="0" name="Object 12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2438400"/>
                            <a:ext cx="30670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7274330-7966-4638-A28B-7E9ED939772A}"/>
              </a:ext>
            </a:extLst>
          </p:cNvPr>
          <p:cNvSpPr>
            <a:spLocks noGrp="1" noChangeArrowheads="1"/>
          </p:cNvSpPr>
          <p:nvPr>
            <p:ph type="title"/>
          </p:nvPr>
        </p:nvSpPr>
        <p:spPr/>
        <p:txBody>
          <a:bodyPr/>
          <a:lstStyle/>
          <a:p>
            <a:pPr algn="ctr" eaLnBrk="1" hangingPunct="1"/>
            <a:r>
              <a:rPr lang="en-US" altLang="en-US"/>
              <a:t>ATC-58 Project (funded by FEMA)</a:t>
            </a:r>
          </a:p>
        </p:txBody>
      </p:sp>
      <p:sp>
        <p:nvSpPr>
          <p:cNvPr id="6147" name="Rectangle 3">
            <a:extLst>
              <a:ext uri="{FF2B5EF4-FFF2-40B4-BE49-F238E27FC236}">
                <a16:creationId xmlns:a16="http://schemas.microsoft.com/office/drawing/2014/main" id="{AE3DD2ED-113A-4AB3-8787-A30AB505C73C}"/>
              </a:ext>
            </a:extLst>
          </p:cNvPr>
          <p:cNvSpPr>
            <a:spLocks noGrp="1" noChangeArrowheads="1"/>
          </p:cNvSpPr>
          <p:nvPr>
            <p:ph type="body" idx="1"/>
          </p:nvPr>
        </p:nvSpPr>
        <p:spPr>
          <a:xfrm>
            <a:off x="152400" y="914400"/>
            <a:ext cx="8839200" cy="5100638"/>
          </a:xfrm>
        </p:spPr>
        <p:txBody>
          <a:bodyPr/>
          <a:lstStyle/>
          <a:p>
            <a:pPr eaLnBrk="1" hangingPunct="1">
              <a:defRPr/>
            </a:pPr>
            <a:endParaRPr lang="en-US" sz="800" dirty="0"/>
          </a:p>
          <a:p>
            <a:pPr eaLnBrk="1" hangingPunct="1">
              <a:defRPr/>
            </a:pPr>
            <a:r>
              <a:rPr lang="en-US" sz="2400" dirty="0"/>
              <a:t>In addition to building collapse, these new design procedures target annual probabilities of earthquake-induced …</a:t>
            </a:r>
          </a:p>
          <a:p>
            <a:pPr lvl="1" eaLnBrk="1" hangingPunct="1">
              <a:defRPr/>
            </a:pPr>
            <a:endParaRPr lang="en-US" sz="800" dirty="0"/>
          </a:p>
          <a:p>
            <a:pPr lvl="1" eaLnBrk="1" hangingPunct="1">
              <a:defRPr/>
            </a:pPr>
            <a:r>
              <a:rPr lang="en-US" sz="2400" dirty="0"/>
              <a:t>casualties (</a:t>
            </a:r>
            <a:r>
              <a:rPr lang="en-US" sz="2400" u="sng" dirty="0"/>
              <a:t>D</a:t>
            </a:r>
            <a:r>
              <a:rPr lang="en-US" sz="2400" dirty="0"/>
              <a:t>eaths), </a:t>
            </a:r>
          </a:p>
          <a:p>
            <a:pPr lvl="1" eaLnBrk="1" hangingPunct="1">
              <a:defRPr/>
            </a:pPr>
            <a:r>
              <a:rPr lang="en-US" sz="2400" dirty="0"/>
              <a:t>repair costs (</a:t>
            </a:r>
            <a:r>
              <a:rPr lang="en-US" sz="2400" u="sng" dirty="0"/>
              <a:t>D</a:t>
            </a:r>
            <a:r>
              <a:rPr lang="en-US" sz="2400" dirty="0"/>
              <a:t>ollars), and </a:t>
            </a:r>
          </a:p>
          <a:p>
            <a:pPr lvl="1" eaLnBrk="1" hangingPunct="1">
              <a:defRPr/>
            </a:pPr>
            <a:r>
              <a:rPr lang="en-US" sz="2400" dirty="0"/>
              <a:t>loss of use (</a:t>
            </a:r>
            <a:r>
              <a:rPr lang="en-US" sz="2400" u="sng" dirty="0"/>
              <a:t>D</a:t>
            </a:r>
            <a:r>
              <a:rPr lang="en-US" sz="2400" dirty="0"/>
              <a:t>owntime)</a:t>
            </a:r>
          </a:p>
          <a:p>
            <a:pPr lvl="1" eaLnBrk="1" hangingPunct="1">
              <a:defRPr/>
            </a:pPr>
            <a:endParaRPr lang="en-US" sz="800" dirty="0"/>
          </a:p>
          <a:p>
            <a:pPr marL="0" indent="0" eaLnBrk="1" hangingPunct="1">
              <a:buFontTx/>
              <a:buNone/>
              <a:tabLst>
                <a:tab pos="347663" algn="l"/>
              </a:tabLst>
              <a:defRPr/>
            </a:pPr>
            <a:r>
              <a:rPr lang="en-US" sz="2400" dirty="0"/>
              <a:t>	… via generalizations of the risk integral.</a:t>
            </a:r>
          </a:p>
          <a:p>
            <a:pPr eaLnBrk="1" hangingPunct="1">
              <a:defRPr/>
            </a:pPr>
            <a:endParaRPr lang="en-US" sz="1600" dirty="0"/>
          </a:p>
          <a:p>
            <a:pPr eaLnBrk="1" hangingPunct="1">
              <a:defRPr/>
            </a:pPr>
            <a:r>
              <a:rPr lang="en-US" sz="2400" dirty="0"/>
              <a:t>Furthermore, risk quantification is “high-resolution,” i.e., …</a:t>
            </a:r>
          </a:p>
          <a:p>
            <a:pPr marL="347663" indent="0" eaLnBrk="1" hangingPunct="1">
              <a:buFontTx/>
              <a:buNone/>
              <a:defRPr/>
            </a:pPr>
            <a:endParaRPr lang="en-US" sz="800" i="1" dirty="0"/>
          </a:p>
          <a:p>
            <a:pPr marL="347663" indent="0" eaLnBrk="1" hangingPunct="1">
              <a:buFontTx/>
              <a:buNone/>
              <a:defRPr/>
            </a:pPr>
            <a:r>
              <a:rPr lang="en-US" sz="2400" i="1" dirty="0"/>
              <a:t>… fragility curve depends on details of individual elements of the building, not just the design ground motion intensity</a:t>
            </a:r>
          </a:p>
          <a:p>
            <a:pPr eaLnBrk="1" hangingPunct="1">
              <a:defRPr/>
            </a:pPr>
            <a:endParaRPr lang="en-US" sz="800" dirty="0"/>
          </a:p>
        </p:txBody>
      </p:sp>
      <p:sp>
        <p:nvSpPr>
          <p:cNvPr id="6" name="TextBox 5">
            <a:extLst>
              <a:ext uri="{FF2B5EF4-FFF2-40B4-BE49-F238E27FC236}">
                <a16:creationId xmlns:a16="http://schemas.microsoft.com/office/drawing/2014/main" id="{7F75AFFC-3BD3-4FB1-A263-F7ACB3921B83}"/>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A44D7863-EE87-4D7A-8BA3-B7486FCA3AF6}"/>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147">
                                            <p:txEl>
                                              <p:pRg st="3" end="3"/>
                                            </p:txEl>
                                          </p:spTgt>
                                        </p:tgtEl>
                                        <p:attrNameLst>
                                          <p:attrName>style.visibility</p:attrName>
                                        </p:attrNameLst>
                                      </p:cBhvr>
                                      <p:to>
                                        <p:strVal val="visible"/>
                                      </p:to>
                                    </p:set>
                                    <p:animEffect transition="in" filter="wipe(left)">
                                      <p:cBhvr>
                                        <p:cTn id="10" dur="500"/>
                                        <p:tgtEl>
                                          <p:spTgt spid="6147">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animEffect transition="in" filter="wipe(left)">
                                      <p:cBhvr>
                                        <p:cTn id="13" dur="500"/>
                                        <p:tgtEl>
                                          <p:spTgt spid="6147">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147">
                                            <p:txEl>
                                              <p:pRg st="5" end="5"/>
                                            </p:txEl>
                                          </p:spTgt>
                                        </p:tgtEl>
                                        <p:attrNameLst>
                                          <p:attrName>style.visibility</p:attrName>
                                        </p:attrNameLst>
                                      </p:cBhvr>
                                      <p:to>
                                        <p:strVal val="visible"/>
                                      </p:to>
                                    </p:set>
                                    <p:animEffect transition="in" filter="wipe(left)">
                                      <p:cBhvr>
                                        <p:cTn id="16" dur="500"/>
                                        <p:tgtEl>
                                          <p:spTgt spid="6147">
                                            <p:txEl>
                                              <p:pRg st="5" end="5"/>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animEffect transition="in" filter="wipe(left)">
                                      <p:cBhvr>
                                        <p:cTn id="19" dur="500"/>
                                        <p:tgtEl>
                                          <p:spTgt spid="6147">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6147">
                                            <p:txEl>
                                              <p:pRg st="9" end="9"/>
                                            </p:txEl>
                                          </p:spTgt>
                                        </p:tgtEl>
                                        <p:attrNameLst>
                                          <p:attrName>style.visibility</p:attrName>
                                        </p:attrNameLst>
                                      </p:cBhvr>
                                      <p:to>
                                        <p:strVal val="visible"/>
                                      </p:to>
                                    </p:set>
                                    <p:animEffect transition="in" filter="wipe(left)">
                                      <p:cBhvr>
                                        <p:cTn id="24" dur="500"/>
                                        <p:tgtEl>
                                          <p:spTgt spid="6147">
                                            <p:txEl>
                                              <p:pRg st="9" end="9"/>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6147">
                                            <p:txEl>
                                              <p:pRg st="11" end="11"/>
                                            </p:txEl>
                                          </p:spTgt>
                                        </p:tgtEl>
                                        <p:attrNameLst>
                                          <p:attrName>style.visibility</p:attrName>
                                        </p:attrNameLst>
                                      </p:cBhvr>
                                      <p:to>
                                        <p:strVal val="visible"/>
                                      </p:to>
                                    </p:set>
                                    <p:animEffect transition="in" filter="wipe(left)">
                                      <p:cBhvr>
                                        <p:cTn id="27" dur="500"/>
                                        <p:tgtEl>
                                          <p:spTgt spid="6147">
                                            <p:txEl>
                                              <p:pRg st="11" end="11"/>
                                            </p:txEl>
                                          </p:spTgt>
                                        </p:tgtEl>
                                      </p:cBhvr>
                                    </p:animEffect>
                                  </p:childTnLst>
                                </p:cTn>
                              </p:par>
                              <p:par>
                                <p:cTn id="28" presetID="3" presetClass="emph" presetSubtype="2" fill="hold" nodeType="withEffect">
                                  <p:stCondLst>
                                    <p:cond delay="0"/>
                                  </p:stCondLst>
                                  <p:childTnLst>
                                    <p:animClr clrSpc="rgb" dir="cw">
                                      <p:cBhvr override="childStyle">
                                        <p:cTn id="29" dur="500" fill="hold"/>
                                        <p:tgtEl>
                                          <p:spTgt spid="6147">
                                            <p:txEl>
                                              <p:pRg st="1" end="1"/>
                                            </p:txEl>
                                          </p:spTgt>
                                        </p:tgtEl>
                                        <p:attrNameLst>
                                          <p:attrName>style.color</p:attrName>
                                        </p:attrNameLst>
                                      </p:cBhvr>
                                      <p:to>
                                        <a:srgbClr val="B2B2B2"/>
                                      </p:to>
                                    </p:animClr>
                                  </p:childTnLst>
                                </p:cTn>
                              </p:par>
                              <p:par>
                                <p:cTn id="30" presetID="3" presetClass="emph" presetSubtype="2" fill="hold" nodeType="withEffect">
                                  <p:stCondLst>
                                    <p:cond delay="0"/>
                                  </p:stCondLst>
                                  <p:childTnLst>
                                    <p:animClr clrSpc="rgb" dir="cw">
                                      <p:cBhvr override="childStyle">
                                        <p:cTn id="31" dur="500" fill="hold"/>
                                        <p:tgtEl>
                                          <p:spTgt spid="6147">
                                            <p:txEl>
                                              <p:pRg st="3" end="3"/>
                                            </p:txEl>
                                          </p:spTgt>
                                        </p:tgtEl>
                                        <p:attrNameLst>
                                          <p:attrName>style.color</p:attrName>
                                        </p:attrNameLst>
                                      </p:cBhvr>
                                      <p:to>
                                        <a:srgbClr val="B2B2B2"/>
                                      </p:to>
                                    </p:animClr>
                                  </p:childTnLst>
                                </p:cTn>
                              </p:par>
                              <p:par>
                                <p:cTn id="32" presetID="3" presetClass="emph" presetSubtype="2" fill="hold" nodeType="withEffect">
                                  <p:stCondLst>
                                    <p:cond delay="0"/>
                                  </p:stCondLst>
                                  <p:childTnLst>
                                    <p:animClr clrSpc="rgb" dir="cw">
                                      <p:cBhvr override="childStyle">
                                        <p:cTn id="33" dur="500" fill="hold"/>
                                        <p:tgtEl>
                                          <p:spTgt spid="6147">
                                            <p:txEl>
                                              <p:pRg st="4" end="4"/>
                                            </p:txEl>
                                          </p:spTgt>
                                        </p:tgtEl>
                                        <p:attrNameLst>
                                          <p:attrName>style.color</p:attrName>
                                        </p:attrNameLst>
                                      </p:cBhvr>
                                      <p:to>
                                        <a:srgbClr val="B2B2B2"/>
                                      </p:to>
                                    </p:animClr>
                                  </p:childTnLst>
                                </p:cTn>
                              </p:par>
                              <p:par>
                                <p:cTn id="34" presetID="3" presetClass="emph" presetSubtype="2" fill="hold" nodeType="withEffect">
                                  <p:stCondLst>
                                    <p:cond delay="0"/>
                                  </p:stCondLst>
                                  <p:childTnLst>
                                    <p:animClr clrSpc="rgb" dir="cw">
                                      <p:cBhvr override="childStyle">
                                        <p:cTn id="35" dur="500" fill="hold"/>
                                        <p:tgtEl>
                                          <p:spTgt spid="6147">
                                            <p:txEl>
                                              <p:pRg st="5" end="5"/>
                                            </p:txEl>
                                          </p:spTgt>
                                        </p:tgtEl>
                                        <p:attrNameLst>
                                          <p:attrName>style.color</p:attrName>
                                        </p:attrNameLst>
                                      </p:cBhvr>
                                      <p:to>
                                        <a:srgbClr val="B2B2B2"/>
                                      </p:to>
                                    </p:animClr>
                                  </p:childTnLst>
                                </p:cTn>
                              </p:par>
                              <p:par>
                                <p:cTn id="36" presetID="3" presetClass="emph" presetSubtype="2" fill="hold" nodeType="withEffect">
                                  <p:stCondLst>
                                    <p:cond delay="0"/>
                                  </p:stCondLst>
                                  <p:childTnLst>
                                    <p:animClr clrSpc="rgb" dir="cw">
                                      <p:cBhvr override="childStyle">
                                        <p:cTn id="37" dur="500" fill="hold"/>
                                        <p:tgtEl>
                                          <p:spTgt spid="6147">
                                            <p:txEl>
                                              <p:pRg st="7" end="7"/>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1332BA6-67B1-4D76-9ED3-7FAD8BD39276}"/>
              </a:ext>
            </a:extLst>
          </p:cNvPr>
          <p:cNvSpPr>
            <a:spLocks noGrp="1" noChangeArrowheads="1"/>
          </p:cNvSpPr>
          <p:nvPr>
            <p:ph type="title"/>
          </p:nvPr>
        </p:nvSpPr>
        <p:spPr>
          <a:xfrm>
            <a:off x="152400" y="82550"/>
            <a:ext cx="8839200" cy="531813"/>
          </a:xfrm>
        </p:spPr>
        <p:txBody>
          <a:bodyPr/>
          <a:lstStyle/>
          <a:p>
            <a:pPr algn="ctr" eaLnBrk="1" hangingPunct="1"/>
            <a:r>
              <a:rPr lang="en-US" altLang="en-US"/>
              <a:t>Risk-Based Design Approaches</a:t>
            </a:r>
          </a:p>
        </p:txBody>
      </p:sp>
      <p:sp>
        <p:nvSpPr>
          <p:cNvPr id="6" name="TextBox 5">
            <a:extLst>
              <a:ext uri="{FF2B5EF4-FFF2-40B4-BE49-F238E27FC236}">
                <a16:creationId xmlns:a16="http://schemas.microsoft.com/office/drawing/2014/main" id="{47D7B21E-58A9-43AF-BE16-F47FD2AEA99A}"/>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CDC5B299-698C-4CAC-8407-1F381363A5B9}"/>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grpSp>
        <p:nvGrpSpPr>
          <p:cNvPr id="2" name="Group 13">
            <a:extLst>
              <a:ext uri="{FF2B5EF4-FFF2-40B4-BE49-F238E27FC236}">
                <a16:creationId xmlns:a16="http://schemas.microsoft.com/office/drawing/2014/main" id="{B12CDDDF-01D9-447F-A83F-D04766F94189}"/>
              </a:ext>
            </a:extLst>
          </p:cNvPr>
          <p:cNvGrpSpPr>
            <a:grpSpLocks/>
          </p:cNvGrpSpPr>
          <p:nvPr/>
        </p:nvGrpSpPr>
        <p:grpSpPr bwMode="auto">
          <a:xfrm>
            <a:off x="1828800" y="3030538"/>
            <a:ext cx="5486400" cy="2151062"/>
            <a:chOff x="1828800" y="3030068"/>
            <a:chExt cx="5486400" cy="2151532"/>
          </a:xfrm>
        </p:grpSpPr>
        <p:sp>
          <p:nvSpPr>
            <p:cNvPr id="87050" name="TextBox 7">
              <a:extLst>
                <a:ext uri="{FF2B5EF4-FFF2-40B4-BE49-F238E27FC236}">
                  <a16:creationId xmlns:a16="http://schemas.microsoft.com/office/drawing/2014/main" id="{F7105EA5-8CAC-4D58-884B-3442DC34856B}"/>
                </a:ext>
              </a:extLst>
            </p:cNvPr>
            <p:cNvSpPr txBox="1">
              <a:spLocks noChangeArrowheads="1"/>
            </p:cNvSpPr>
            <p:nvPr/>
          </p:nvSpPr>
          <p:spPr bwMode="auto">
            <a:xfrm>
              <a:off x="2448732" y="3962400"/>
              <a:ext cx="42354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t>Seismic Risk Quantification</a:t>
              </a:r>
            </a:p>
            <a:p>
              <a:pPr algn="ctr" eaLnBrk="1" hangingPunct="1">
                <a:spcBef>
                  <a:spcPct val="0"/>
                </a:spcBef>
                <a:buFontTx/>
                <a:buNone/>
              </a:pPr>
              <a:r>
                <a:rPr lang="en-US" altLang="en-US" sz="2400" b="1"/>
                <a:t>for Existing Structures</a:t>
              </a:r>
            </a:p>
          </p:txBody>
        </p:sp>
        <p:sp>
          <p:nvSpPr>
            <p:cNvPr id="5" name="Oval 4">
              <a:extLst>
                <a:ext uri="{FF2B5EF4-FFF2-40B4-BE49-F238E27FC236}">
                  <a16:creationId xmlns:a16="http://schemas.microsoft.com/office/drawing/2014/main" id="{7EABD04E-7BAE-4818-B89A-4830CDC19754}"/>
                </a:ext>
              </a:extLst>
            </p:cNvPr>
            <p:cNvSpPr>
              <a:spLocks noChangeAspect="1"/>
            </p:cNvSpPr>
            <p:nvPr/>
          </p:nvSpPr>
          <p:spPr>
            <a:xfrm>
              <a:off x="1828800" y="3030068"/>
              <a:ext cx="5486400" cy="215153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 name="Group 12">
            <a:extLst>
              <a:ext uri="{FF2B5EF4-FFF2-40B4-BE49-F238E27FC236}">
                <a16:creationId xmlns:a16="http://schemas.microsoft.com/office/drawing/2014/main" id="{AE25F690-D60C-4019-B879-EC1245518E9B}"/>
              </a:ext>
            </a:extLst>
          </p:cNvPr>
          <p:cNvGrpSpPr>
            <a:grpSpLocks/>
          </p:cNvGrpSpPr>
          <p:nvPr/>
        </p:nvGrpSpPr>
        <p:grpSpPr bwMode="auto">
          <a:xfrm>
            <a:off x="1828800" y="1600200"/>
            <a:ext cx="5486400" cy="2151063"/>
            <a:chOff x="1828800" y="1600200"/>
            <a:chExt cx="5486400" cy="2151533"/>
          </a:xfrm>
        </p:grpSpPr>
        <p:sp>
          <p:nvSpPr>
            <p:cNvPr id="87048" name="TextBox 2">
              <a:extLst>
                <a:ext uri="{FF2B5EF4-FFF2-40B4-BE49-F238E27FC236}">
                  <a16:creationId xmlns:a16="http://schemas.microsoft.com/office/drawing/2014/main" id="{B1C41EAC-E272-4C1C-A81C-0B36852A27AD}"/>
                </a:ext>
              </a:extLst>
            </p:cNvPr>
            <p:cNvSpPr txBox="1">
              <a:spLocks noChangeArrowheads="1"/>
            </p:cNvSpPr>
            <p:nvPr/>
          </p:nvSpPr>
          <p:spPr bwMode="auto">
            <a:xfrm>
              <a:off x="3148755" y="1988403"/>
              <a:ext cx="281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t>Seismic Design</a:t>
              </a:r>
            </a:p>
            <a:p>
              <a:pPr algn="ctr" eaLnBrk="1" hangingPunct="1">
                <a:spcBef>
                  <a:spcPct val="0"/>
                </a:spcBef>
                <a:buFontTx/>
                <a:buNone/>
              </a:pPr>
              <a:r>
                <a:rPr lang="en-US" altLang="en-US" sz="2400" b="1"/>
                <a:t>of New Structures</a:t>
              </a:r>
            </a:p>
          </p:txBody>
        </p:sp>
        <p:sp>
          <p:nvSpPr>
            <p:cNvPr id="11" name="Oval 10">
              <a:extLst>
                <a:ext uri="{FF2B5EF4-FFF2-40B4-BE49-F238E27FC236}">
                  <a16:creationId xmlns:a16="http://schemas.microsoft.com/office/drawing/2014/main" id="{A871836B-EE31-4482-BCD9-917519B21D6C}"/>
                </a:ext>
              </a:extLst>
            </p:cNvPr>
            <p:cNvSpPr>
              <a:spLocks noChangeAspect="1"/>
            </p:cNvSpPr>
            <p:nvPr/>
          </p:nvSpPr>
          <p:spPr>
            <a:xfrm>
              <a:off x="1828800" y="1600200"/>
              <a:ext cx="5486400" cy="215153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9" name="TextBox 8">
            <a:extLst>
              <a:ext uri="{FF2B5EF4-FFF2-40B4-BE49-F238E27FC236}">
                <a16:creationId xmlns:a16="http://schemas.microsoft.com/office/drawing/2014/main" id="{129889E4-ACA0-41E2-A6F5-9A76AF5175D1}"/>
              </a:ext>
            </a:extLst>
          </p:cNvPr>
          <p:cNvSpPr txBox="1">
            <a:spLocks noChangeArrowheads="1"/>
          </p:cNvSpPr>
          <p:nvPr/>
        </p:nvSpPr>
        <p:spPr bwMode="auto">
          <a:xfrm>
            <a:off x="3079750" y="3163888"/>
            <a:ext cx="2973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A20227"/>
                </a:solidFill>
              </a:rPr>
              <a:t>Risk-Based Design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1A01CBE-FCD5-45B8-B6C2-BC36E37277A0}"/>
              </a:ext>
            </a:extLst>
          </p:cNvPr>
          <p:cNvSpPr>
            <a:spLocks noGrp="1" noChangeArrowheads="1"/>
          </p:cNvSpPr>
          <p:nvPr>
            <p:ph type="title"/>
          </p:nvPr>
        </p:nvSpPr>
        <p:spPr>
          <a:xfrm>
            <a:off x="0" y="82550"/>
            <a:ext cx="9144000" cy="531813"/>
          </a:xfrm>
        </p:spPr>
        <p:txBody>
          <a:bodyPr/>
          <a:lstStyle/>
          <a:p>
            <a:pPr algn="ctr" eaLnBrk="1" hangingPunct="1"/>
            <a:r>
              <a:rPr lang="en-US" altLang="en-US"/>
              <a:t>Implications</a:t>
            </a:r>
          </a:p>
        </p:txBody>
      </p:sp>
      <p:sp>
        <p:nvSpPr>
          <p:cNvPr id="6147" name="Rectangle 3">
            <a:extLst>
              <a:ext uri="{FF2B5EF4-FFF2-40B4-BE49-F238E27FC236}">
                <a16:creationId xmlns:a16="http://schemas.microsoft.com/office/drawing/2014/main" id="{D6CD6603-C556-450D-BA3E-8968D47FCE90}"/>
              </a:ext>
            </a:extLst>
          </p:cNvPr>
          <p:cNvSpPr>
            <a:spLocks noGrp="1" noChangeArrowheads="1"/>
          </p:cNvSpPr>
          <p:nvPr>
            <p:ph type="body" idx="1"/>
          </p:nvPr>
        </p:nvSpPr>
        <p:spPr>
          <a:xfrm>
            <a:off x="228600" y="914400"/>
            <a:ext cx="8610600" cy="5100638"/>
          </a:xfrm>
        </p:spPr>
        <p:txBody>
          <a:bodyPr/>
          <a:lstStyle/>
          <a:p>
            <a:pPr eaLnBrk="1" hangingPunct="1"/>
            <a:endParaRPr lang="en-US" altLang="en-US" sz="1200"/>
          </a:p>
          <a:p>
            <a:pPr eaLnBrk="1" hangingPunct="1"/>
            <a:r>
              <a:rPr lang="en-US" altLang="en-US" sz="2400"/>
              <a:t>Tolerable seismic risk has now been specified quantitatively (vs. qualitative “safe”), which in turn impacts, e.g., …</a:t>
            </a:r>
          </a:p>
          <a:p>
            <a:pPr eaLnBrk="1" hangingPunct="1"/>
            <a:endParaRPr lang="en-US" altLang="en-US" sz="800"/>
          </a:p>
          <a:p>
            <a:pPr lvl="1" eaLnBrk="1" hangingPunct="1"/>
            <a:r>
              <a:rPr lang="en-US" altLang="en-US" sz="2400"/>
              <a:t>evaluation and retrofit of existing structures,</a:t>
            </a:r>
          </a:p>
          <a:p>
            <a:pPr lvl="1" eaLnBrk="1" hangingPunct="1"/>
            <a:endParaRPr lang="en-US" altLang="en-US" sz="800"/>
          </a:p>
          <a:p>
            <a:pPr lvl="1" eaLnBrk="1" hangingPunct="1"/>
            <a:r>
              <a:rPr lang="en-US" altLang="en-US" sz="2400"/>
              <a:t>design for other hazards (e.g., wind, rock falls), and</a:t>
            </a:r>
          </a:p>
          <a:p>
            <a:pPr lvl="1" eaLnBrk="1" hangingPunct="1"/>
            <a:endParaRPr lang="en-US" altLang="en-US" sz="800"/>
          </a:p>
          <a:p>
            <a:pPr lvl="1" eaLnBrk="1" hangingPunct="1"/>
            <a:r>
              <a:rPr lang="en-US" altLang="en-US" sz="2400"/>
              <a:t>prescriptive design procedures (e.g., selection and modification of ground motion time series for structural response simulations).</a:t>
            </a:r>
          </a:p>
          <a:p>
            <a:pPr eaLnBrk="1" hangingPunct="1"/>
            <a:endParaRPr lang="en-US" altLang="en-US" sz="1200"/>
          </a:p>
          <a:p>
            <a:pPr eaLnBrk="1" hangingPunct="1"/>
            <a:r>
              <a:rPr lang="en-US" altLang="en-US" sz="2400"/>
              <a:t>Risk-based approaches might eventually allay the need for prescriptive design procedures altogether.</a:t>
            </a:r>
          </a:p>
        </p:txBody>
      </p:sp>
      <p:sp>
        <p:nvSpPr>
          <p:cNvPr id="6" name="TextBox 5">
            <a:extLst>
              <a:ext uri="{FF2B5EF4-FFF2-40B4-BE49-F238E27FC236}">
                <a16:creationId xmlns:a16="http://schemas.microsoft.com/office/drawing/2014/main" id="{00F75D52-3ADA-4B4E-B473-F054AC038DD1}"/>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D209B578-7F16-4364-891E-F8F7EEC67053}"/>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wipe(left)">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wipe(left)">
                                      <p:cBhvr>
                                        <p:cTn id="17" dur="500"/>
                                        <p:tgtEl>
                                          <p:spTgt spid="614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7" end="7"/>
                                            </p:txEl>
                                          </p:spTgt>
                                        </p:tgtEl>
                                        <p:attrNameLst>
                                          <p:attrName>style.visibility</p:attrName>
                                        </p:attrNameLst>
                                      </p:cBhvr>
                                      <p:to>
                                        <p:strVal val="visible"/>
                                      </p:to>
                                    </p:set>
                                    <p:animEffect transition="in" filter="wipe(left)">
                                      <p:cBhvr>
                                        <p:cTn id="22" dur="500"/>
                                        <p:tgtEl>
                                          <p:spTgt spid="614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animEffect transition="in" filter="wipe(left)">
                                      <p:cBhvr>
                                        <p:cTn id="27" dur="500"/>
                                        <p:tgtEl>
                                          <p:spTgt spid="6147">
                                            <p:txEl>
                                              <p:pRg st="9" end="9"/>
                                            </p:txEl>
                                          </p:spTgt>
                                        </p:tgtEl>
                                      </p:cBhvr>
                                    </p:animEffect>
                                  </p:childTnLst>
                                </p:cTn>
                              </p:par>
                              <p:par>
                                <p:cTn id="28" presetID="3" presetClass="emph" presetSubtype="2" fill="hold" nodeType="withEffect">
                                  <p:stCondLst>
                                    <p:cond delay="0"/>
                                  </p:stCondLst>
                                  <p:childTnLst>
                                    <p:animClr clrSpc="rgb" dir="cw">
                                      <p:cBhvr override="childStyle">
                                        <p:cTn id="29" dur="500" fill="hold"/>
                                        <p:tgtEl>
                                          <p:spTgt spid="6147">
                                            <p:txEl>
                                              <p:pRg st="1" end="1"/>
                                            </p:txEl>
                                          </p:spTgt>
                                        </p:tgtEl>
                                        <p:attrNameLst>
                                          <p:attrName>style.color</p:attrName>
                                        </p:attrNameLst>
                                      </p:cBhvr>
                                      <p:to>
                                        <a:srgbClr val="B2B2B2"/>
                                      </p:to>
                                    </p:animClr>
                                  </p:childTnLst>
                                </p:cTn>
                              </p:par>
                              <p:par>
                                <p:cTn id="30" presetID="3" presetClass="emph" presetSubtype="2" fill="hold" nodeType="withEffect">
                                  <p:stCondLst>
                                    <p:cond delay="0"/>
                                  </p:stCondLst>
                                  <p:childTnLst>
                                    <p:animClr clrSpc="rgb" dir="cw">
                                      <p:cBhvr override="childStyle">
                                        <p:cTn id="31" dur="500" fill="hold"/>
                                        <p:tgtEl>
                                          <p:spTgt spid="6147">
                                            <p:txEl>
                                              <p:pRg st="3" end="3"/>
                                            </p:txEl>
                                          </p:spTgt>
                                        </p:tgtEl>
                                        <p:attrNameLst>
                                          <p:attrName>style.color</p:attrName>
                                        </p:attrNameLst>
                                      </p:cBhvr>
                                      <p:to>
                                        <a:srgbClr val="B2B2B2"/>
                                      </p:to>
                                    </p:animClr>
                                  </p:childTnLst>
                                </p:cTn>
                              </p:par>
                              <p:par>
                                <p:cTn id="32" presetID="3" presetClass="emph" presetSubtype="2" fill="hold" nodeType="withEffect">
                                  <p:stCondLst>
                                    <p:cond delay="0"/>
                                  </p:stCondLst>
                                  <p:childTnLst>
                                    <p:animClr clrSpc="rgb" dir="cw">
                                      <p:cBhvr override="childStyle">
                                        <p:cTn id="33" dur="500" fill="hold"/>
                                        <p:tgtEl>
                                          <p:spTgt spid="6147">
                                            <p:txEl>
                                              <p:pRg st="5" end="5"/>
                                            </p:txEl>
                                          </p:spTgt>
                                        </p:tgtEl>
                                        <p:attrNameLst>
                                          <p:attrName>style.color</p:attrName>
                                        </p:attrNameLst>
                                      </p:cBhvr>
                                      <p:to>
                                        <a:srgbClr val="B2B2B2"/>
                                      </p:to>
                                    </p:animClr>
                                  </p:childTnLst>
                                </p:cTn>
                              </p:par>
                              <p:par>
                                <p:cTn id="34" presetID="3" presetClass="emph" presetSubtype="2" fill="hold" nodeType="withEffect">
                                  <p:stCondLst>
                                    <p:cond delay="0"/>
                                  </p:stCondLst>
                                  <p:childTnLst>
                                    <p:animClr clrSpc="rgb" dir="cw">
                                      <p:cBhvr override="childStyle">
                                        <p:cTn id="35" dur="500" fill="hold"/>
                                        <p:tgtEl>
                                          <p:spTgt spid="6147">
                                            <p:txEl>
                                              <p:pRg st="7" end="7"/>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4AE3704-179C-44D3-B960-71B5454E9646}"/>
              </a:ext>
            </a:extLst>
          </p:cNvPr>
          <p:cNvSpPr>
            <a:spLocks noGrp="1" noChangeArrowheads="1"/>
          </p:cNvSpPr>
          <p:nvPr>
            <p:ph type="title"/>
          </p:nvPr>
        </p:nvSpPr>
        <p:spPr>
          <a:xfrm>
            <a:off x="0" y="82550"/>
            <a:ext cx="9144000" cy="531813"/>
          </a:xfrm>
        </p:spPr>
        <p:txBody>
          <a:bodyPr/>
          <a:lstStyle/>
          <a:p>
            <a:pPr algn="ctr" eaLnBrk="1" hangingPunct="1"/>
            <a:r>
              <a:rPr lang="en-US" altLang="en-US"/>
              <a:t>Outstanding Issues</a:t>
            </a:r>
          </a:p>
        </p:txBody>
      </p:sp>
      <p:sp>
        <p:nvSpPr>
          <p:cNvPr id="6147" name="Rectangle 3">
            <a:extLst>
              <a:ext uri="{FF2B5EF4-FFF2-40B4-BE49-F238E27FC236}">
                <a16:creationId xmlns:a16="http://schemas.microsoft.com/office/drawing/2014/main" id="{801075CD-8B98-4B22-9889-3AE040544FE6}"/>
              </a:ext>
            </a:extLst>
          </p:cNvPr>
          <p:cNvSpPr>
            <a:spLocks noGrp="1" noChangeArrowheads="1"/>
          </p:cNvSpPr>
          <p:nvPr>
            <p:ph type="body" idx="1"/>
          </p:nvPr>
        </p:nvSpPr>
        <p:spPr>
          <a:xfrm>
            <a:off x="228600" y="914400"/>
            <a:ext cx="8610600" cy="5100638"/>
          </a:xfrm>
        </p:spPr>
        <p:txBody>
          <a:bodyPr/>
          <a:lstStyle/>
          <a:p>
            <a:pPr eaLnBrk="1" hangingPunct="1"/>
            <a:endParaRPr lang="en-US" altLang="en-US" sz="800"/>
          </a:p>
          <a:p>
            <a:pPr eaLnBrk="1" hangingPunct="1"/>
            <a:r>
              <a:rPr lang="en-US" altLang="en-US" sz="2400"/>
              <a:t>Acceptable/tolerable risk level?</a:t>
            </a:r>
          </a:p>
          <a:p>
            <a:pPr marL="627063" lvl="1" indent="-287338" eaLnBrk="1" hangingPunct="1"/>
            <a:endParaRPr lang="en-US" altLang="en-US" sz="800"/>
          </a:p>
          <a:p>
            <a:pPr marL="627063" lvl="1" indent="-287338" eaLnBrk="1" hangingPunct="1"/>
            <a:r>
              <a:rPr lang="en-US" altLang="en-US" sz="2400"/>
              <a:t>once in terms of deaths/dollars/downtime, might be borrowed from other hazards?</a:t>
            </a:r>
          </a:p>
          <a:p>
            <a:pPr marL="627063" lvl="1" indent="-287338" eaLnBrk="1" hangingPunct="1"/>
            <a:endParaRPr lang="en-US" altLang="en-US" sz="800"/>
          </a:p>
          <a:p>
            <a:pPr marL="627063" lvl="1" indent="-287338" eaLnBrk="1" hangingPunct="1"/>
            <a:r>
              <a:rPr lang="en-US" altLang="en-US" sz="2400"/>
              <a:t>for individual structures </a:t>
            </a:r>
            <a:r>
              <a:rPr lang="en-US" altLang="en-US" sz="2400" i="1" u="sng"/>
              <a:t>and</a:t>
            </a:r>
            <a:r>
              <a:rPr lang="en-US" altLang="en-US" sz="2400"/>
              <a:t> aggregation/region?</a:t>
            </a:r>
          </a:p>
          <a:p>
            <a:pPr marL="627063" lvl="1" indent="-287338" eaLnBrk="1" hangingPunct="1"/>
            <a:endParaRPr lang="en-US" altLang="en-US" sz="800"/>
          </a:p>
          <a:p>
            <a:pPr marL="627063" lvl="1" indent="-287338" eaLnBrk="1" hangingPunct="1"/>
            <a:r>
              <a:rPr lang="en-US" altLang="en-US" sz="2400"/>
              <a:t>must it be geographically uniform?</a:t>
            </a:r>
          </a:p>
          <a:p>
            <a:pPr eaLnBrk="1" hangingPunct="1"/>
            <a:endParaRPr lang="en-US" altLang="en-US" sz="1600"/>
          </a:p>
          <a:p>
            <a:pPr eaLnBrk="1" hangingPunct="1"/>
            <a:r>
              <a:rPr lang="en-US" altLang="en-US" sz="2400"/>
              <a:t>Validation of risk modeling/quantification (vs. reality)</a:t>
            </a:r>
          </a:p>
          <a:p>
            <a:pPr marL="627063" lvl="1" indent="-287338" eaLnBrk="1" hangingPunct="1"/>
            <a:endParaRPr lang="en-US" altLang="en-US" sz="800"/>
          </a:p>
          <a:p>
            <a:pPr marL="627063" lvl="1" indent="-287338" eaLnBrk="1" hangingPunct="1"/>
            <a:r>
              <a:rPr lang="en-US" altLang="en-US" sz="2400"/>
              <a:t>hazard and fragility components/curves</a:t>
            </a:r>
          </a:p>
          <a:p>
            <a:pPr marL="627063" lvl="1" indent="-287338" eaLnBrk="1" hangingPunct="1"/>
            <a:endParaRPr lang="en-US" altLang="en-US" sz="800"/>
          </a:p>
          <a:p>
            <a:pPr marL="627063" lvl="1" indent="-287338" eaLnBrk="1" hangingPunct="1"/>
            <a:r>
              <a:rPr lang="en-US" altLang="en-US" sz="2400"/>
              <a:t>data very scarce at large ground motion intensities</a:t>
            </a:r>
          </a:p>
        </p:txBody>
      </p:sp>
      <p:sp>
        <p:nvSpPr>
          <p:cNvPr id="6" name="TextBox 5">
            <a:extLst>
              <a:ext uri="{FF2B5EF4-FFF2-40B4-BE49-F238E27FC236}">
                <a16:creationId xmlns:a16="http://schemas.microsoft.com/office/drawing/2014/main" id="{2DAE52F5-6233-414F-802B-12F7B8D2897E}"/>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6F8ECA44-E171-4715-9EE8-9726EC10714F}"/>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wipe(left)">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wipe(left)">
                                      <p:cBhvr>
                                        <p:cTn id="17" dur="500"/>
                                        <p:tgtEl>
                                          <p:spTgt spid="614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7" end="7"/>
                                            </p:txEl>
                                          </p:spTgt>
                                        </p:tgtEl>
                                        <p:attrNameLst>
                                          <p:attrName>style.visibility</p:attrName>
                                        </p:attrNameLst>
                                      </p:cBhvr>
                                      <p:to>
                                        <p:strVal val="visible"/>
                                      </p:to>
                                    </p:set>
                                    <p:animEffect transition="in" filter="wipe(left)">
                                      <p:cBhvr>
                                        <p:cTn id="22" dur="500"/>
                                        <p:tgtEl>
                                          <p:spTgt spid="614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animEffect transition="in" filter="wipe(left)">
                                      <p:cBhvr>
                                        <p:cTn id="27" dur="500"/>
                                        <p:tgtEl>
                                          <p:spTgt spid="6147">
                                            <p:txEl>
                                              <p:pRg st="9" end="9"/>
                                            </p:txEl>
                                          </p:spTgt>
                                        </p:tgtEl>
                                      </p:cBhvr>
                                    </p:animEffect>
                                  </p:childTnLst>
                                </p:cTn>
                              </p:par>
                              <p:par>
                                <p:cTn id="28" presetID="3" presetClass="emph" presetSubtype="2" fill="hold" nodeType="withEffect">
                                  <p:stCondLst>
                                    <p:cond delay="0"/>
                                  </p:stCondLst>
                                  <p:childTnLst>
                                    <p:animClr clrSpc="rgb" dir="cw">
                                      <p:cBhvr override="childStyle">
                                        <p:cTn id="29" dur="500" fill="hold"/>
                                        <p:tgtEl>
                                          <p:spTgt spid="6147">
                                            <p:txEl>
                                              <p:pRg st="1" end="1"/>
                                            </p:txEl>
                                          </p:spTgt>
                                        </p:tgtEl>
                                        <p:attrNameLst>
                                          <p:attrName>style.color</p:attrName>
                                        </p:attrNameLst>
                                      </p:cBhvr>
                                      <p:to>
                                        <a:srgbClr val="B2B2B2"/>
                                      </p:to>
                                    </p:animClr>
                                  </p:childTnLst>
                                </p:cTn>
                              </p:par>
                              <p:par>
                                <p:cTn id="30" presetID="3" presetClass="emph" presetSubtype="2" fill="hold" nodeType="withEffect">
                                  <p:stCondLst>
                                    <p:cond delay="0"/>
                                  </p:stCondLst>
                                  <p:childTnLst>
                                    <p:animClr clrSpc="rgb" dir="cw">
                                      <p:cBhvr override="childStyle">
                                        <p:cTn id="31" dur="500" fill="hold"/>
                                        <p:tgtEl>
                                          <p:spTgt spid="6147">
                                            <p:txEl>
                                              <p:pRg st="3" end="3"/>
                                            </p:txEl>
                                          </p:spTgt>
                                        </p:tgtEl>
                                        <p:attrNameLst>
                                          <p:attrName>style.color</p:attrName>
                                        </p:attrNameLst>
                                      </p:cBhvr>
                                      <p:to>
                                        <a:srgbClr val="B2B2B2"/>
                                      </p:to>
                                    </p:animClr>
                                  </p:childTnLst>
                                </p:cTn>
                              </p:par>
                              <p:par>
                                <p:cTn id="32" presetID="3" presetClass="emph" presetSubtype="2" fill="hold" nodeType="withEffect">
                                  <p:stCondLst>
                                    <p:cond delay="0"/>
                                  </p:stCondLst>
                                  <p:childTnLst>
                                    <p:animClr clrSpc="rgb" dir="cw">
                                      <p:cBhvr override="childStyle">
                                        <p:cTn id="33" dur="500" fill="hold"/>
                                        <p:tgtEl>
                                          <p:spTgt spid="6147">
                                            <p:txEl>
                                              <p:pRg st="5" end="5"/>
                                            </p:txEl>
                                          </p:spTgt>
                                        </p:tgtEl>
                                        <p:attrNameLst>
                                          <p:attrName>style.color</p:attrName>
                                        </p:attrNameLst>
                                      </p:cBhvr>
                                      <p:to>
                                        <a:srgbClr val="B2B2B2"/>
                                      </p:to>
                                    </p:animClr>
                                  </p:childTnLst>
                                </p:cTn>
                              </p:par>
                              <p:par>
                                <p:cTn id="34" presetID="3" presetClass="emph" presetSubtype="2" fill="hold" nodeType="withEffect">
                                  <p:stCondLst>
                                    <p:cond delay="0"/>
                                  </p:stCondLst>
                                  <p:childTnLst>
                                    <p:animClr clrSpc="rgb" dir="cw">
                                      <p:cBhvr override="childStyle">
                                        <p:cTn id="35" dur="500" fill="hold"/>
                                        <p:tgtEl>
                                          <p:spTgt spid="6147">
                                            <p:txEl>
                                              <p:pRg st="7" end="7"/>
                                            </p:txEl>
                                          </p:spTgt>
                                        </p:tgtEl>
                                        <p:attrNameLst>
                                          <p:attrName>style.color</p:attrName>
                                        </p:attrNameLst>
                                      </p:cBhvr>
                                      <p:to>
                                        <a:srgbClr val="B2B2B2"/>
                                      </p:to>
                                    </p:animClr>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147">
                                            <p:txEl>
                                              <p:pRg st="11" end="11"/>
                                            </p:txEl>
                                          </p:spTgt>
                                        </p:tgtEl>
                                        <p:attrNameLst>
                                          <p:attrName>style.visibility</p:attrName>
                                        </p:attrNameLst>
                                      </p:cBhvr>
                                      <p:to>
                                        <p:strVal val="visible"/>
                                      </p:to>
                                    </p:set>
                                    <p:animEffect transition="in" filter="wipe(left)">
                                      <p:cBhvr>
                                        <p:cTn id="40" dur="500"/>
                                        <p:tgtEl>
                                          <p:spTgt spid="6147">
                                            <p:txEl>
                                              <p:pRg st="11" end="1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147">
                                            <p:txEl>
                                              <p:pRg st="13" end="13"/>
                                            </p:txEl>
                                          </p:spTgt>
                                        </p:tgtEl>
                                        <p:attrNameLst>
                                          <p:attrName>style.visibility</p:attrName>
                                        </p:attrNameLst>
                                      </p:cBhvr>
                                      <p:to>
                                        <p:strVal val="visible"/>
                                      </p:to>
                                    </p:set>
                                    <p:animEffect transition="in" filter="wipe(left)">
                                      <p:cBhvr>
                                        <p:cTn id="45" dur="500"/>
                                        <p:tgtEl>
                                          <p:spTgt spid="61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8493988-3BFD-4EA9-AE07-68C5F9FAB15C}"/>
              </a:ext>
            </a:extLst>
          </p:cNvPr>
          <p:cNvSpPr>
            <a:spLocks noGrp="1" noChangeArrowheads="1"/>
          </p:cNvSpPr>
          <p:nvPr>
            <p:ph type="title"/>
          </p:nvPr>
        </p:nvSpPr>
        <p:spPr>
          <a:xfrm>
            <a:off x="0" y="82550"/>
            <a:ext cx="9144000" cy="531813"/>
          </a:xfrm>
        </p:spPr>
        <p:txBody>
          <a:bodyPr/>
          <a:lstStyle/>
          <a:p>
            <a:pPr algn="ctr" eaLnBrk="1" hangingPunct="1"/>
            <a:r>
              <a:rPr lang="en-US" altLang="en-US" sz="3400"/>
              <a:t>http://earthquake.usgs.gov/designmaps/usapp/</a:t>
            </a:r>
          </a:p>
        </p:txBody>
      </p:sp>
      <p:sp>
        <p:nvSpPr>
          <p:cNvPr id="11" name="TextBox 10">
            <a:extLst>
              <a:ext uri="{FF2B5EF4-FFF2-40B4-BE49-F238E27FC236}">
                <a16:creationId xmlns:a16="http://schemas.microsoft.com/office/drawing/2014/main" id="{E798DAB2-587E-4389-BFD2-3CE9DC2B717C}"/>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5AEE069B-0F88-4A99-B3AB-72F7D2672A76}"/>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26629" name="Picture 2">
            <a:extLst>
              <a:ext uri="{FF2B5EF4-FFF2-40B4-BE49-F238E27FC236}">
                <a16:creationId xmlns:a16="http://schemas.microsoft.com/office/drawing/2014/main" id="{FB100DBC-9A33-4A53-B5AF-1A7087971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0D543B4-580D-48FF-93B2-368CA81AA1F1}"/>
              </a:ext>
            </a:extLst>
          </p:cNvPr>
          <p:cNvSpPr>
            <a:spLocks noGrp="1" noChangeArrowheads="1"/>
          </p:cNvSpPr>
          <p:nvPr>
            <p:ph type="title"/>
          </p:nvPr>
        </p:nvSpPr>
        <p:spPr>
          <a:xfrm>
            <a:off x="0" y="82550"/>
            <a:ext cx="9144000" cy="531813"/>
          </a:xfrm>
        </p:spPr>
        <p:txBody>
          <a:bodyPr/>
          <a:lstStyle/>
          <a:p>
            <a:pPr algn="ctr" eaLnBrk="1" hangingPunct="1"/>
            <a:r>
              <a:rPr lang="en-US" altLang="en-US" sz="3400"/>
              <a:t>http://earthquake.usgs.gov/designmaps/usapp/</a:t>
            </a:r>
          </a:p>
        </p:txBody>
      </p:sp>
      <p:sp>
        <p:nvSpPr>
          <p:cNvPr id="11" name="TextBox 10">
            <a:extLst>
              <a:ext uri="{FF2B5EF4-FFF2-40B4-BE49-F238E27FC236}">
                <a16:creationId xmlns:a16="http://schemas.microsoft.com/office/drawing/2014/main" id="{F870B735-8AE7-4500-852C-F10BE4ABE1E9}"/>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CEDDA6CE-E09E-476F-869B-18CFCBE77326}"/>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28677" name="Picture 2">
            <a:extLst>
              <a:ext uri="{FF2B5EF4-FFF2-40B4-BE49-F238E27FC236}">
                <a16:creationId xmlns:a16="http://schemas.microsoft.com/office/drawing/2014/main" id="{825C54AE-1BDC-482F-A46A-552BDF84C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6595144-1056-4EF4-8191-4D5BAD611CEF}"/>
              </a:ext>
            </a:extLst>
          </p:cNvPr>
          <p:cNvSpPr>
            <a:spLocks noGrp="1" noChangeArrowheads="1"/>
          </p:cNvSpPr>
          <p:nvPr>
            <p:ph type="title"/>
          </p:nvPr>
        </p:nvSpPr>
        <p:spPr>
          <a:xfrm>
            <a:off x="0" y="82550"/>
            <a:ext cx="9144000" cy="531813"/>
          </a:xfrm>
        </p:spPr>
        <p:txBody>
          <a:bodyPr/>
          <a:lstStyle/>
          <a:p>
            <a:pPr algn="ctr" eaLnBrk="1" hangingPunct="1"/>
            <a:r>
              <a:rPr lang="en-US" altLang="en-US" sz="3400"/>
              <a:t>http://earthquake.usgs.gov/designmaps/usapp/</a:t>
            </a:r>
          </a:p>
        </p:txBody>
      </p:sp>
      <p:sp>
        <p:nvSpPr>
          <p:cNvPr id="11" name="TextBox 10">
            <a:extLst>
              <a:ext uri="{FF2B5EF4-FFF2-40B4-BE49-F238E27FC236}">
                <a16:creationId xmlns:a16="http://schemas.microsoft.com/office/drawing/2014/main" id="{60EE0C6D-3B51-451D-9B78-898472DD5B1B}"/>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12" name="TextBox 11">
            <a:extLst>
              <a:ext uri="{FF2B5EF4-FFF2-40B4-BE49-F238E27FC236}">
                <a16:creationId xmlns:a16="http://schemas.microsoft.com/office/drawing/2014/main" id="{3E8C2F28-617A-46D2-A0C7-846636290AA4}"/>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pic>
        <p:nvPicPr>
          <p:cNvPr id="30725" name="Picture 2">
            <a:extLst>
              <a:ext uri="{FF2B5EF4-FFF2-40B4-BE49-F238E27FC236}">
                <a16:creationId xmlns:a16="http://schemas.microsoft.com/office/drawing/2014/main" id="{BA38A0FA-FC46-4D5B-9194-F0A1839A7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FFC16D5-71CB-491A-B4F1-95085B28572B}"/>
              </a:ext>
            </a:extLst>
          </p:cNvPr>
          <p:cNvSpPr>
            <a:spLocks noGrp="1" noChangeArrowheads="1"/>
          </p:cNvSpPr>
          <p:nvPr>
            <p:ph type="title"/>
          </p:nvPr>
        </p:nvSpPr>
        <p:spPr/>
        <p:txBody>
          <a:bodyPr/>
          <a:lstStyle/>
          <a:p>
            <a:pPr algn="ctr" eaLnBrk="1" hangingPunct="1"/>
            <a:r>
              <a:rPr lang="en-US" altLang="en-US"/>
              <a:t>Outline of Presentation</a:t>
            </a:r>
          </a:p>
        </p:txBody>
      </p:sp>
      <p:sp>
        <p:nvSpPr>
          <p:cNvPr id="32771" name="Rectangle 3">
            <a:extLst>
              <a:ext uri="{FF2B5EF4-FFF2-40B4-BE49-F238E27FC236}">
                <a16:creationId xmlns:a16="http://schemas.microsoft.com/office/drawing/2014/main" id="{8349BA7D-5F22-42D4-987A-C708DE2D313E}"/>
              </a:ext>
            </a:extLst>
          </p:cNvPr>
          <p:cNvSpPr>
            <a:spLocks noGrp="1" noChangeArrowheads="1"/>
          </p:cNvSpPr>
          <p:nvPr>
            <p:ph type="body" idx="1"/>
          </p:nvPr>
        </p:nvSpPr>
        <p:spPr>
          <a:xfrm>
            <a:off x="381000" y="914400"/>
            <a:ext cx="8077200" cy="5100638"/>
          </a:xfrm>
        </p:spPr>
        <p:txBody>
          <a:bodyPr/>
          <a:lstStyle/>
          <a:p>
            <a:pPr eaLnBrk="1" hangingPunct="1"/>
            <a:endParaRPr lang="en-US" altLang="en-US" sz="800"/>
          </a:p>
          <a:p>
            <a:pPr eaLnBrk="1" hangingPunct="1"/>
            <a:r>
              <a:rPr lang="en-US" altLang="en-US" sz="2400" b="1"/>
              <a:t>Past/present</a:t>
            </a:r>
            <a:r>
              <a:rPr lang="en-US" altLang="en-US" sz="2400"/>
              <a:t> design approaches for seismic safety</a:t>
            </a:r>
          </a:p>
          <a:p>
            <a:pPr eaLnBrk="1" hangingPunct="1"/>
            <a:endParaRPr lang="en-US" altLang="en-US" sz="800"/>
          </a:p>
          <a:p>
            <a:pPr eaLnBrk="1" hangingPunct="1"/>
            <a:r>
              <a:rPr lang="en-US" altLang="en-US" sz="2400"/>
              <a:t>Quantification of seismic risk/performance</a:t>
            </a:r>
          </a:p>
          <a:p>
            <a:pPr eaLnBrk="1" hangingPunct="1"/>
            <a:endParaRPr lang="en-US" altLang="en-US" sz="800"/>
          </a:p>
          <a:p>
            <a:pPr eaLnBrk="1" hangingPunct="1"/>
            <a:r>
              <a:rPr lang="en-US" altLang="en-US" sz="2400" b="1"/>
              <a:t>Recent/future</a:t>
            </a:r>
            <a:r>
              <a:rPr lang="en-US" altLang="en-US" sz="2400"/>
              <a:t> risk-based seismic design approaches</a:t>
            </a:r>
          </a:p>
          <a:p>
            <a:pPr eaLnBrk="1" hangingPunct="1"/>
            <a:endParaRPr lang="en-US" altLang="en-US" sz="800"/>
          </a:p>
          <a:p>
            <a:pPr eaLnBrk="1" hangingPunct="1"/>
            <a:r>
              <a:rPr lang="en-US" altLang="en-US" sz="2400"/>
              <a:t>Implications for designing against hazards, in general</a:t>
            </a:r>
            <a:endParaRPr lang="en-US" altLang="en-US" sz="2400" i="1"/>
          </a:p>
          <a:p>
            <a:pPr eaLnBrk="1" hangingPunct="1"/>
            <a:endParaRPr lang="en-US" altLang="en-US" sz="800"/>
          </a:p>
          <a:p>
            <a:pPr eaLnBrk="1" hangingPunct="1"/>
            <a:r>
              <a:rPr lang="en-US" altLang="en-US" sz="2400"/>
              <a:t>Outstanding issues</a:t>
            </a:r>
          </a:p>
        </p:txBody>
      </p:sp>
      <p:sp>
        <p:nvSpPr>
          <p:cNvPr id="6" name="TextBox 5">
            <a:extLst>
              <a:ext uri="{FF2B5EF4-FFF2-40B4-BE49-F238E27FC236}">
                <a16:creationId xmlns:a16="http://schemas.microsoft.com/office/drawing/2014/main" id="{69EEB37D-AC48-48BF-8930-B3E1B0591227}"/>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25627E6B-A5F3-4A47-9908-98AADA70F002}"/>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FAB72F-E1FB-435C-A384-1B32B97F06D6}"/>
              </a:ext>
            </a:extLst>
          </p:cNvPr>
          <p:cNvSpPr>
            <a:spLocks noGrp="1" noChangeArrowheads="1"/>
          </p:cNvSpPr>
          <p:nvPr>
            <p:ph type="title"/>
          </p:nvPr>
        </p:nvSpPr>
        <p:spPr/>
        <p:txBody>
          <a:bodyPr/>
          <a:lstStyle/>
          <a:p>
            <a:pPr algn="ctr" eaLnBrk="1" hangingPunct="1"/>
            <a:r>
              <a:rPr lang="en-US" altLang="en-US"/>
              <a:t>Past Seismic Design Approaches</a:t>
            </a:r>
          </a:p>
        </p:txBody>
      </p:sp>
      <p:sp>
        <p:nvSpPr>
          <p:cNvPr id="6147" name="Rectangle 3">
            <a:extLst>
              <a:ext uri="{FF2B5EF4-FFF2-40B4-BE49-F238E27FC236}">
                <a16:creationId xmlns:a16="http://schemas.microsoft.com/office/drawing/2014/main" id="{A18ACFAA-C8D5-4E35-88CA-279ADDC90FEA}"/>
              </a:ext>
            </a:extLst>
          </p:cNvPr>
          <p:cNvSpPr>
            <a:spLocks noGrp="1" noChangeArrowheads="1"/>
          </p:cNvSpPr>
          <p:nvPr>
            <p:ph type="body" idx="1"/>
          </p:nvPr>
        </p:nvSpPr>
        <p:spPr>
          <a:xfrm>
            <a:off x="152400" y="914400"/>
            <a:ext cx="8839200" cy="5100638"/>
          </a:xfrm>
        </p:spPr>
        <p:txBody>
          <a:bodyPr/>
          <a:lstStyle/>
          <a:p>
            <a:pPr eaLnBrk="1" hangingPunct="1">
              <a:defRPr/>
            </a:pPr>
            <a:endParaRPr lang="en-US" sz="800" dirty="0"/>
          </a:p>
          <a:p>
            <a:pPr eaLnBrk="1" hangingPunct="1">
              <a:defRPr/>
            </a:pPr>
            <a:r>
              <a:rPr lang="en-US" sz="2400" dirty="0"/>
              <a:t>Past and most present design approaches for seismic safety are </a:t>
            </a:r>
            <a:r>
              <a:rPr lang="en-US" sz="2400" u="sng" dirty="0"/>
              <a:t>prescriptive</a:t>
            </a:r>
            <a:r>
              <a:rPr lang="en-US" sz="2400" dirty="0"/>
              <a:t>, based on following rules rather than explicitly quantifying performance/risk.</a:t>
            </a:r>
          </a:p>
          <a:p>
            <a:pPr eaLnBrk="1" hangingPunct="1">
              <a:defRPr/>
            </a:pPr>
            <a:endParaRPr lang="en-US" sz="800" dirty="0"/>
          </a:p>
          <a:p>
            <a:pPr marL="339725" indent="0" eaLnBrk="1" hangingPunct="1">
              <a:buFontTx/>
              <a:buNone/>
              <a:defRPr/>
            </a:pPr>
            <a:r>
              <a:rPr lang="en-US" sz="2400" i="1" dirty="0"/>
              <a:t>e.g., “If at least seven ground motions [(time series)] are analyzed, the design member forces … are permitted to be taken … as the average of the … values determined from the [building response] analyses …” </a:t>
            </a:r>
            <a:r>
              <a:rPr lang="en-US" sz="2400" dirty="0"/>
              <a:t>– </a:t>
            </a:r>
            <a:r>
              <a:rPr lang="en-US" sz="2400" i="1" dirty="0"/>
              <a:t>ASCE 7 Standard</a:t>
            </a:r>
          </a:p>
          <a:p>
            <a:pPr eaLnBrk="1" hangingPunct="1">
              <a:defRPr/>
            </a:pPr>
            <a:endParaRPr lang="en-US" sz="2400" dirty="0"/>
          </a:p>
          <a:p>
            <a:pPr eaLnBrk="1" hangingPunct="1">
              <a:defRPr/>
            </a:pPr>
            <a:r>
              <a:rPr lang="en-US" sz="2400" dirty="0"/>
              <a:t>For earthquake loads/demands, past (and most present) approaches typically design against …</a:t>
            </a:r>
          </a:p>
          <a:p>
            <a:pPr eaLnBrk="1" hangingPunct="1">
              <a:defRPr/>
            </a:pPr>
            <a:endParaRPr lang="en-US" sz="800" dirty="0"/>
          </a:p>
        </p:txBody>
      </p:sp>
      <p:sp>
        <p:nvSpPr>
          <p:cNvPr id="6" name="TextBox 5">
            <a:extLst>
              <a:ext uri="{FF2B5EF4-FFF2-40B4-BE49-F238E27FC236}">
                <a16:creationId xmlns:a16="http://schemas.microsoft.com/office/drawing/2014/main" id="{9509E838-0CE0-45FF-856D-4F13C87D4983}"/>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19642025-1ECB-4832-9137-341F0654267E}"/>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wipe(left)">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wipe(left)">
                                      <p:cBhvr>
                                        <p:cTn id="1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CCA2A34-360A-422D-A460-6460F47D42CC}"/>
              </a:ext>
            </a:extLst>
          </p:cNvPr>
          <p:cNvSpPr>
            <a:spLocks noGrp="1" noChangeArrowheads="1"/>
          </p:cNvSpPr>
          <p:nvPr>
            <p:ph type="title"/>
          </p:nvPr>
        </p:nvSpPr>
        <p:spPr>
          <a:xfrm>
            <a:off x="381000" y="82550"/>
            <a:ext cx="8382000" cy="531813"/>
          </a:xfrm>
        </p:spPr>
        <p:txBody>
          <a:bodyPr/>
          <a:lstStyle/>
          <a:p>
            <a:pPr algn="ctr" eaLnBrk="1" hangingPunct="1"/>
            <a:r>
              <a:rPr lang="en-US" altLang="en-US"/>
              <a:t>Deterministic Earthquake Scenarios</a:t>
            </a:r>
          </a:p>
        </p:txBody>
      </p:sp>
      <p:sp>
        <p:nvSpPr>
          <p:cNvPr id="6" name="TextBox 5">
            <a:extLst>
              <a:ext uri="{FF2B5EF4-FFF2-40B4-BE49-F238E27FC236}">
                <a16:creationId xmlns:a16="http://schemas.microsoft.com/office/drawing/2014/main" id="{B0E82F9B-48C9-4E7A-B3CC-83D24D56A9D2}"/>
              </a:ext>
            </a:extLst>
          </p:cNvPr>
          <p:cNvSpPr txBox="1"/>
          <p:nvPr/>
        </p:nvSpPr>
        <p:spPr>
          <a:xfrm>
            <a:off x="0" y="6045200"/>
            <a:ext cx="9144000" cy="338138"/>
          </a:xfrm>
          <a:prstGeom prst="rect">
            <a:avLst/>
          </a:prstGeom>
          <a:solidFill>
            <a:schemeClr val="bg2">
              <a:lumMod val="60000"/>
              <a:lumOff val="40000"/>
            </a:schemeClr>
          </a:solidFill>
          <a:ln w="15875">
            <a:solidFill>
              <a:schemeClr val="tx1"/>
            </a:solidFill>
          </a:ln>
        </p:spPr>
        <p:txBody>
          <a:bodyPr anchor="ctr"/>
          <a:lstStyle/>
          <a:p>
            <a:pPr algn="ctr" eaLnBrk="1" hangingPunct="1">
              <a:defRPr/>
            </a:pPr>
            <a:r>
              <a:rPr lang="en-US" sz="1050" b="1" i="1" dirty="0">
                <a:solidFill>
                  <a:srgbClr val="000000"/>
                </a:solidFill>
                <a:latin typeface="Arial" charset="0"/>
                <a:cs typeface="Arial" charset="0"/>
              </a:rPr>
              <a:t>Indian Institute of Science (</a:t>
            </a:r>
            <a:r>
              <a:rPr lang="en-US" sz="1050" b="1" i="1" dirty="0" err="1">
                <a:solidFill>
                  <a:srgbClr val="000000"/>
                </a:solidFill>
                <a:latin typeface="Arial" charset="0"/>
                <a:cs typeface="Arial" charset="0"/>
              </a:rPr>
              <a:t>IISc</a:t>
            </a:r>
            <a:r>
              <a:rPr lang="en-US" sz="1050" b="1" i="1" dirty="0">
                <a:solidFill>
                  <a:srgbClr val="000000"/>
                </a:solidFill>
                <a:latin typeface="Arial" charset="0"/>
                <a:cs typeface="Arial" charset="0"/>
              </a:rPr>
              <a:t>) Department of Civil Engineering Seminar</a:t>
            </a:r>
          </a:p>
        </p:txBody>
      </p:sp>
      <p:sp>
        <p:nvSpPr>
          <p:cNvPr id="7" name="TextBox 6">
            <a:extLst>
              <a:ext uri="{FF2B5EF4-FFF2-40B4-BE49-F238E27FC236}">
                <a16:creationId xmlns:a16="http://schemas.microsoft.com/office/drawing/2014/main" id="{89E2EA04-A2E5-4EEF-9D3E-32F23D4486F7}"/>
              </a:ext>
            </a:extLst>
          </p:cNvPr>
          <p:cNvSpPr txBox="1"/>
          <p:nvPr/>
        </p:nvSpPr>
        <p:spPr>
          <a:xfrm>
            <a:off x="0" y="6400800"/>
            <a:ext cx="9144000" cy="457200"/>
          </a:xfrm>
          <a:prstGeom prst="rect">
            <a:avLst/>
          </a:prstGeom>
          <a:noFill/>
        </p:spPr>
        <p:txBody>
          <a:bodyPr anchor="ctr"/>
          <a:lstStyle/>
          <a:p>
            <a:pPr eaLnBrk="1" hangingPunct="1">
              <a:defRPr/>
            </a:pPr>
            <a:r>
              <a:rPr lang="en-US" sz="1050" b="1" i="1" dirty="0">
                <a:solidFill>
                  <a:srgbClr val="808080"/>
                </a:solidFill>
                <a:latin typeface="Arial" charset="0"/>
                <a:cs typeface="Arial" charset="0"/>
              </a:rPr>
              <a:t>“New Risk-Targeted Seismic Maps Introduced into USA Building Codes,” N. </a:t>
            </a:r>
            <a:r>
              <a:rPr lang="en-US" sz="1050" b="1" i="1" dirty="0" err="1">
                <a:solidFill>
                  <a:srgbClr val="808080"/>
                </a:solidFill>
                <a:latin typeface="Arial" charset="0"/>
                <a:cs typeface="Arial" charset="0"/>
              </a:rPr>
              <a:t>Luco</a:t>
            </a:r>
            <a:r>
              <a:rPr lang="en-US" sz="1050" b="1" i="1" dirty="0">
                <a:solidFill>
                  <a:srgbClr val="808080"/>
                </a:solidFill>
                <a:latin typeface="Arial" charset="0"/>
                <a:cs typeface="Arial" charset="0"/>
              </a:rPr>
              <a:t>, USGS	                                              March 6, 2013</a:t>
            </a:r>
          </a:p>
        </p:txBody>
      </p:sp>
      <p:sp>
        <p:nvSpPr>
          <p:cNvPr id="36869" name="TextBox 3">
            <a:extLst>
              <a:ext uri="{FF2B5EF4-FFF2-40B4-BE49-F238E27FC236}">
                <a16:creationId xmlns:a16="http://schemas.microsoft.com/office/drawing/2014/main" id="{0F072FE4-AB3C-4E60-A4FC-4A25FA035751}"/>
              </a:ext>
            </a:extLst>
          </p:cNvPr>
          <p:cNvSpPr txBox="1">
            <a:spLocks noChangeArrowheads="1"/>
          </p:cNvSpPr>
          <p:nvPr/>
        </p:nvSpPr>
        <p:spPr bwMode="auto">
          <a:xfrm>
            <a:off x="457200" y="1062038"/>
            <a:ext cx="3843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t>e.g., USGS “ShakeMaps”</a:t>
            </a:r>
          </a:p>
        </p:txBody>
      </p:sp>
      <p:pic>
        <p:nvPicPr>
          <p:cNvPr id="36870" name="Picture 4">
            <a:extLst>
              <a:ext uri="{FF2B5EF4-FFF2-40B4-BE49-F238E27FC236}">
                <a16:creationId xmlns:a16="http://schemas.microsoft.com/office/drawing/2014/main" id="{E1108851-8E94-4635-8A05-4C3BFE08E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4494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a:extLst>
              <a:ext uri="{FF2B5EF4-FFF2-40B4-BE49-F238E27FC236}">
                <a16:creationId xmlns:a16="http://schemas.microsoft.com/office/drawing/2014/main" id="{2CD22FEB-8FBD-48EC-9D75-3C34007122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0113"/>
            <a:ext cx="4424363"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13494</TotalTime>
  <Words>2730</Words>
  <Application>Microsoft Office PowerPoint</Application>
  <PresentationFormat>On-screen Show (4:3)</PresentationFormat>
  <Paragraphs>433</Paragraphs>
  <Slides>36</Slides>
  <Notes>35</Notes>
  <HiddenSlides>0</HiddenSlides>
  <MMClips>0</MMClips>
  <ScaleCrop>false</ScaleCrop>
  <HeadingPairs>
    <vt:vector size="8" baseType="variant">
      <vt:variant>
        <vt:lpstr>Fonts Used</vt:lpstr>
      </vt:variant>
      <vt:variant>
        <vt:i4>3</vt:i4>
      </vt:variant>
      <vt:variant>
        <vt:lpstr>Theme</vt:lpstr>
      </vt:variant>
      <vt:variant>
        <vt:i4>15</vt:i4>
      </vt:variant>
      <vt:variant>
        <vt:lpstr>Embedded OLE Servers</vt:lpstr>
      </vt:variant>
      <vt:variant>
        <vt:i4>2</vt:i4>
      </vt:variant>
      <vt:variant>
        <vt:lpstr>Slide Titles</vt:lpstr>
      </vt:variant>
      <vt:variant>
        <vt:i4>36</vt:i4>
      </vt:variant>
    </vt:vector>
  </HeadingPairs>
  <TitlesOfParts>
    <vt:vector size="56" baseType="lpstr">
      <vt:lpstr>Arial</vt:lpstr>
      <vt:lpstr>Calibri</vt:lpstr>
      <vt:lpstr>Arial Black</vt:lpstr>
      <vt:lpstr>Default Design</vt:lpstr>
      <vt:lpstr>1_Default Design</vt:lpstr>
      <vt:lpstr>3_Default Design</vt:lpstr>
      <vt:lpstr>5_Default Design</vt:lpstr>
      <vt:lpstr>6_Default Design</vt:lpstr>
      <vt:lpstr>2_Default Design</vt:lpstr>
      <vt:lpstr>4_Default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Document</vt:lpstr>
      <vt:lpstr>Equation</vt:lpstr>
      <vt:lpstr>New “Risk-Targeted” Seismic Maps Introduced into USA Building Codes</vt:lpstr>
      <vt:lpstr>2012 “International” Building Code</vt:lpstr>
      <vt:lpstr>Development of MCER Maps</vt:lpstr>
      <vt:lpstr>http://earthquake.usgs.gov/designmaps/usapp/</vt:lpstr>
      <vt:lpstr>http://earthquake.usgs.gov/designmaps/usapp/</vt:lpstr>
      <vt:lpstr>http://earthquake.usgs.gov/designmaps/usapp/</vt:lpstr>
      <vt:lpstr>Outline of Presentation</vt:lpstr>
      <vt:lpstr>Past Seismic Design Approaches</vt:lpstr>
      <vt:lpstr>Deterministic Earthquake Scenarios</vt:lpstr>
      <vt:lpstr>Probabilistic Seismic Hazard Maps</vt:lpstr>
      <vt:lpstr>Past Seismic Design Approaches</vt:lpstr>
      <vt:lpstr>Seismic Risk Quantification</vt:lpstr>
      <vt:lpstr>Probabilistic Seismic Hazard Curves</vt:lpstr>
      <vt:lpstr>Probabilistic Seismic Fragility Curves</vt:lpstr>
      <vt:lpstr>“Risk Integral”</vt:lpstr>
      <vt:lpstr>“Risk Integral” (Example)</vt:lpstr>
      <vt:lpstr>Risk-Based Design Approaches</vt:lpstr>
      <vt:lpstr>2012 International Building Code</vt:lpstr>
      <vt:lpstr>“Risk Integral” (Example)</vt:lpstr>
      <vt:lpstr>Risk-Targeted Ground Motions</vt:lpstr>
      <vt:lpstr>Risk-Targeted Ground Motions</vt:lpstr>
      <vt:lpstr>Risk-Targeted Ground Motions</vt:lpstr>
      <vt:lpstr>Risk-Targeted GM Maps</vt:lpstr>
      <vt:lpstr>Risk Coefficients (CR’s)</vt:lpstr>
      <vt:lpstr>Risk Coefficient (CR) Maps</vt:lpstr>
      <vt:lpstr>Risk Coefficient (CR) Maps</vt:lpstr>
      <vt:lpstr>Risk Coefficient (CR) Maps</vt:lpstr>
      <vt:lpstr>Preparation of New Design Maps</vt:lpstr>
      <vt:lpstr>PowerPoint Presentation</vt:lpstr>
      <vt:lpstr>Summary</vt:lpstr>
      <vt:lpstr>Summary (continued)</vt:lpstr>
      <vt:lpstr>U.S. NRC RG 1.208 (2007)</vt:lpstr>
      <vt:lpstr>ATC-58 Project (funded by FEMA)</vt:lpstr>
      <vt:lpstr>Risk-Based Design Approaches</vt:lpstr>
      <vt:lpstr>Implications</vt:lpstr>
      <vt:lpstr>Outstanding Issues</vt:lpstr>
    </vt:vector>
  </TitlesOfParts>
  <Company>PEER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Faison</dc:creator>
  <cp:lastModifiedBy>Tejus Srinivas</cp:lastModifiedBy>
  <cp:revision>2247</cp:revision>
  <dcterms:created xsi:type="dcterms:W3CDTF">2009-02-02T23:58:54Z</dcterms:created>
  <dcterms:modified xsi:type="dcterms:W3CDTF">2019-07-05T06:42:49Z</dcterms:modified>
</cp:coreProperties>
</file>